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docProps/custom.xml" ContentType="application/vnd.openxmlformats-officedocument.custom-properti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Default Extension="wmf" ContentType="image/x-wmf"/>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25"/>
  </p:notesMasterIdLst>
  <p:handoutMasterIdLst>
    <p:handoutMasterId r:id="rId26"/>
  </p:handoutMasterIdLst>
  <p:sldIdLst>
    <p:sldId id="256" r:id="rId2"/>
    <p:sldId id="258" r:id="rId3"/>
    <p:sldId id="273" r:id="rId4"/>
    <p:sldId id="274" r:id="rId5"/>
    <p:sldId id="259" r:id="rId6"/>
    <p:sldId id="275" r:id="rId7"/>
    <p:sldId id="278" r:id="rId8"/>
    <p:sldId id="279" r:id="rId9"/>
    <p:sldId id="280" r:id="rId10"/>
    <p:sldId id="264" r:id="rId11"/>
    <p:sldId id="262" r:id="rId12"/>
    <p:sldId id="270" r:id="rId13"/>
    <p:sldId id="271" r:id="rId14"/>
    <p:sldId id="282" r:id="rId15"/>
    <p:sldId id="276" r:id="rId16"/>
    <p:sldId id="277" r:id="rId17"/>
    <p:sldId id="272" r:id="rId18"/>
    <p:sldId id="266" r:id="rId19"/>
    <p:sldId id="267" r:id="rId20"/>
    <p:sldId id="268" r:id="rId21"/>
    <p:sldId id="269" r:id="rId22"/>
    <p:sldId id="281" r:id="rId23"/>
    <p:sldId id="257" r:id="rId24"/>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Gill Sans MT Condensed" pitchFamily="34" charset="0"/>
        <a:ea typeface="+mn-ea"/>
        <a:cs typeface="+mn-cs"/>
      </a:defRPr>
    </a:lvl1pPr>
    <a:lvl2pPr marL="457200" algn="l" rtl="0" fontAlgn="base">
      <a:spcBef>
        <a:spcPct val="0"/>
      </a:spcBef>
      <a:spcAft>
        <a:spcPct val="0"/>
      </a:spcAft>
      <a:defRPr kern="1200">
        <a:solidFill>
          <a:schemeClr val="tx1"/>
        </a:solidFill>
        <a:latin typeface="Gill Sans MT Condensed" pitchFamily="34" charset="0"/>
        <a:ea typeface="+mn-ea"/>
        <a:cs typeface="+mn-cs"/>
      </a:defRPr>
    </a:lvl2pPr>
    <a:lvl3pPr marL="914400" algn="l" rtl="0" fontAlgn="base">
      <a:spcBef>
        <a:spcPct val="0"/>
      </a:spcBef>
      <a:spcAft>
        <a:spcPct val="0"/>
      </a:spcAft>
      <a:defRPr kern="1200">
        <a:solidFill>
          <a:schemeClr val="tx1"/>
        </a:solidFill>
        <a:latin typeface="Gill Sans MT Condensed" pitchFamily="34" charset="0"/>
        <a:ea typeface="+mn-ea"/>
        <a:cs typeface="+mn-cs"/>
      </a:defRPr>
    </a:lvl3pPr>
    <a:lvl4pPr marL="1371600" algn="l" rtl="0" fontAlgn="base">
      <a:spcBef>
        <a:spcPct val="0"/>
      </a:spcBef>
      <a:spcAft>
        <a:spcPct val="0"/>
      </a:spcAft>
      <a:defRPr kern="1200">
        <a:solidFill>
          <a:schemeClr val="tx1"/>
        </a:solidFill>
        <a:latin typeface="Gill Sans MT Condensed" pitchFamily="34" charset="0"/>
        <a:ea typeface="+mn-ea"/>
        <a:cs typeface="+mn-cs"/>
      </a:defRPr>
    </a:lvl4pPr>
    <a:lvl5pPr marL="1828800" algn="l" rtl="0" fontAlgn="base">
      <a:spcBef>
        <a:spcPct val="0"/>
      </a:spcBef>
      <a:spcAft>
        <a:spcPct val="0"/>
      </a:spcAft>
      <a:defRPr kern="1200">
        <a:solidFill>
          <a:schemeClr val="tx1"/>
        </a:solidFill>
        <a:latin typeface="Gill Sans MT Condensed" pitchFamily="34" charset="0"/>
        <a:ea typeface="+mn-ea"/>
        <a:cs typeface="+mn-cs"/>
      </a:defRPr>
    </a:lvl5pPr>
    <a:lvl6pPr marL="2286000" algn="l" defTabSz="914400" rtl="0" eaLnBrk="1" latinLnBrk="0" hangingPunct="1">
      <a:defRPr kern="1200">
        <a:solidFill>
          <a:schemeClr val="tx1"/>
        </a:solidFill>
        <a:latin typeface="Gill Sans MT Condensed" pitchFamily="34" charset="0"/>
        <a:ea typeface="+mn-ea"/>
        <a:cs typeface="+mn-cs"/>
      </a:defRPr>
    </a:lvl6pPr>
    <a:lvl7pPr marL="2743200" algn="l" defTabSz="914400" rtl="0" eaLnBrk="1" latinLnBrk="0" hangingPunct="1">
      <a:defRPr kern="1200">
        <a:solidFill>
          <a:schemeClr val="tx1"/>
        </a:solidFill>
        <a:latin typeface="Gill Sans MT Condensed" pitchFamily="34" charset="0"/>
        <a:ea typeface="+mn-ea"/>
        <a:cs typeface="+mn-cs"/>
      </a:defRPr>
    </a:lvl7pPr>
    <a:lvl8pPr marL="3200400" algn="l" defTabSz="914400" rtl="0" eaLnBrk="1" latinLnBrk="0" hangingPunct="1">
      <a:defRPr kern="1200">
        <a:solidFill>
          <a:schemeClr val="tx1"/>
        </a:solidFill>
        <a:latin typeface="Gill Sans MT Condensed" pitchFamily="34" charset="0"/>
        <a:ea typeface="+mn-ea"/>
        <a:cs typeface="+mn-cs"/>
      </a:defRPr>
    </a:lvl8pPr>
    <a:lvl9pPr marL="3657600" algn="l" defTabSz="914400" rtl="0" eaLnBrk="1" latinLnBrk="0" hangingPunct="1">
      <a:defRPr kern="1200">
        <a:solidFill>
          <a:schemeClr val="tx1"/>
        </a:solidFill>
        <a:latin typeface="Gill Sans MT Condensed"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591" autoAdjust="0"/>
    <p:restoredTop sz="94653" autoAdjust="0"/>
  </p:normalViewPr>
  <p:slideViewPr>
    <p:cSldViewPr>
      <p:cViewPr varScale="1">
        <p:scale>
          <a:sx n="156" d="100"/>
          <a:sy n="156" d="100"/>
        </p:scale>
        <p:origin x="-1088" y="-112"/>
      </p:cViewPr>
      <p:guideLst>
        <p:guide orient="horz" pos="2160"/>
        <p:guide pos="2880"/>
      </p:guideLst>
    </p:cSldViewPr>
  </p:slideViewPr>
  <p:outlineViewPr>
    <p:cViewPr>
      <p:scale>
        <a:sx n="33" d="100"/>
        <a:sy n="33" d="100"/>
      </p:scale>
      <p:origin x="0" y="3408"/>
    </p:cViewPr>
  </p:outlineViewPr>
  <p:notesTextViewPr>
    <p:cViewPr>
      <p:scale>
        <a:sx n="100" d="100"/>
        <a:sy n="100" d="100"/>
      </p:scale>
      <p:origin x="0" y="0"/>
    </p:cViewPr>
  </p:notesTextViewPr>
  <p:sorterViewPr>
    <p:cViewPr>
      <p:scale>
        <a:sx n="100" d="100"/>
        <a:sy n="100" d="100"/>
      </p:scale>
      <p:origin x="0" y="354"/>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731A2583-9EF5-4DDD-A83E-845E310A0278}" type="datetimeFigureOut">
              <a:rPr lang="en-US"/>
              <a:pPr>
                <a:defRPr/>
              </a:pPr>
              <a:t>10/25/11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D267523E-C0D7-4C39-A291-1DA06DE3BD7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fr-C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D87151BA-90F4-435C-A299-FD4A8FDA22BA}" type="datetimeFigureOut">
              <a:rPr lang="fr-FR"/>
              <a:pPr>
                <a:defRPr/>
              </a:pPr>
              <a:t>10/25/11</a:t>
            </a:fld>
            <a:endParaRPr lang="fr-C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CA"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CA"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fr-C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9CBC3B23-C843-4C1B-ADC6-F417B51F3703}" type="slidenum">
              <a:rPr lang="fr-CA"/>
              <a:pPr>
                <a:defRPr/>
              </a:pPr>
              <a:t>‹#›</a:t>
            </a:fld>
            <a:endParaRPr lang="fr-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009197A-A70F-45CF-BF8F-F45410BFEC3A}" type="slidenum">
              <a:rPr lang="en-US" sz="1200">
                <a:latin typeface="Arial" charset="0"/>
                <a:ea typeface="ＭＳ Ｐゴシック"/>
                <a:cs typeface="ＭＳ Ｐゴシック"/>
              </a:rPr>
              <a:pPr algn="r"/>
              <a:t>10</a:t>
            </a:fld>
            <a:endParaRPr lang="en-US" sz="1200">
              <a:latin typeface="Arial" charset="0"/>
              <a:ea typeface="ＭＳ Ｐゴシック"/>
              <a:cs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1744F3F-EE54-49E9-80BF-D3148CD9FFED}" type="slidenum">
              <a:rPr lang="en-US" sz="1200">
                <a:latin typeface="Arial" charset="0"/>
                <a:ea typeface="ＭＳ Ｐゴシック"/>
                <a:cs typeface="ＭＳ Ｐゴシック"/>
              </a:rPr>
              <a:pPr algn="r"/>
              <a:t>11</a:t>
            </a:fld>
            <a:endParaRPr lang="en-US" sz="1200">
              <a:latin typeface="Arial" charset="0"/>
              <a:ea typeface="ＭＳ Ｐゴシック"/>
              <a:cs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Rectangle 2"/>
          <p:cNvSpPr>
            <a:spLocks noGrp="1" noRot="1" noChangeAspect="1" noTextEdit="1"/>
          </p:cNvSpPr>
          <p:nvPr>
            <p:ph type="sldImg"/>
          </p:nvPr>
        </p:nvSpPr>
        <p:spPr bwMode="auto">
          <a:noFill/>
          <a:ln>
            <a:solidFill>
              <a:srgbClr val="000000"/>
            </a:solidFill>
            <a:miter lim="800000"/>
            <a:headEnd/>
            <a:tailEnd/>
          </a:ln>
        </p:spPr>
      </p:sp>
      <p:sp>
        <p:nvSpPr>
          <p:cNvPr id="3072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The NNAT was </a:t>
            </a:r>
            <a:r>
              <a:rPr lang="es-ES" smtClean="0"/>
              <a:t>chosen</a:t>
            </a:r>
            <a:r>
              <a:rPr lang="en-US" smtClean="0"/>
              <a:t> because it is a fair evaluation of students’ nonverbal reasoning and general problem solving ability while remaining</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69" name="Rectangle 2"/>
          <p:cNvSpPr>
            <a:spLocks noGrp="1" noRot="1" noChangeAspect="1" noTextEdit="1"/>
          </p:cNvSpPr>
          <p:nvPr>
            <p:ph type="sldImg"/>
          </p:nvPr>
        </p:nvSpPr>
        <p:spPr bwMode="auto">
          <a:noFill/>
          <a:ln>
            <a:solidFill>
              <a:srgbClr val="000000"/>
            </a:solidFill>
            <a:miter lim="800000"/>
            <a:headEnd/>
            <a:tailEnd/>
          </a:ln>
        </p:spPr>
      </p:sp>
      <p:sp>
        <p:nvSpPr>
          <p:cNvPr id="3277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The NNAT was chosen because it is a fair evaluation of students’ nonverbal reasoning and general problem solving ability while remaining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7" name="Rectangle 2"/>
          <p:cNvSpPr>
            <a:spLocks noGrp="1" noRot="1" noChangeAspect="1" noTextEdit="1"/>
          </p:cNvSpPr>
          <p:nvPr>
            <p:ph type="sldImg"/>
          </p:nvPr>
        </p:nvSpPr>
        <p:spPr bwMode="auto">
          <a:noFill/>
          <a:ln>
            <a:solidFill>
              <a:srgbClr val="000000"/>
            </a:solidFill>
            <a:miter lim="800000"/>
            <a:headEnd/>
            <a:tailEnd/>
          </a:ln>
        </p:spPr>
      </p:sp>
      <p:sp>
        <p:nvSpPr>
          <p:cNvPr id="3481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Please point out the this letter is permission to take the Naglieri test AND place into the school’s GATE program, should the student meet ALL the criteria.  There is no “passing” the test; our guideline score is an 85 percentile.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5" name="Rectangle 2"/>
          <p:cNvSpPr>
            <a:spLocks noGrp="1" noRot="1" noChangeAspect="1" noTextEdit="1"/>
          </p:cNvSpPr>
          <p:nvPr>
            <p:ph type="sldImg"/>
          </p:nvPr>
        </p:nvSpPr>
        <p:spPr bwMode="auto">
          <a:noFill/>
          <a:ln>
            <a:solidFill>
              <a:srgbClr val="000000"/>
            </a:solidFill>
            <a:miter lim="800000"/>
            <a:headEnd/>
            <a:tailEnd/>
          </a:ln>
        </p:spPr>
      </p:sp>
      <p:sp>
        <p:nvSpPr>
          <p:cNvPr id="3686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The Spanish version of the letter.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5058"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CA" smtClean="0"/>
          </a:p>
        </p:txBody>
      </p:sp>
      <p:sp>
        <p:nvSpPr>
          <p:cNvPr id="45059"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DB83C9-B749-4F7A-A2F2-E70426E3A29D}" type="slidenum">
              <a:rPr lang="fr-CA" smtClean="0"/>
              <a:pPr/>
              <a:t>23</a:t>
            </a:fld>
            <a:endParaRPr lang="fr-CA"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BEECD68E-9E23-4E17-A643-C7D468ABD167}" type="datetimeFigureOut">
              <a:rPr lang="fr-FR"/>
              <a:pPr>
                <a:defRPr/>
              </a:pPr>
              <a:t>10/25/11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AAB44588-E3D1-45D5-BC11-7D2D88839CA8}"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F5E5ABCB-6063-4A92-AED8-035788395101}" type="datetimeFigureOut">
              <a:rPr lang="fr-FR"/>
              <a:pPr>
                <a:defRPr/>
              </a:pPr>
              <a:t>10/25/11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6141ACB9-E0DC-4CE1-946F-147004DC0E3A}" type="slidenum">
              <a:rPr lang="fr-CA"/>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C725FCB1-0118-482A-AE57-7DF7EBB50171}" type="datetimeFigureOut">
              <a:rPr lang="fr-FR"/>
              <a:pPr>
                <a:defRPr/>
              </a:pPr>
              <a:t>10/25/11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7706FB72-EEE2-47E2-A08A-425917E48939}" type="slidenum">
              <a:rPr lang="fr-CA"/>
              <a:pPr>
                <a:defRPr/>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75EE8956-CC52-4444-815C-404C4A3F039C}" type="datetimeFigureOut">
              <a:rPr lang="fr-FR"/>
              <a:pPr>
                <a:defRPr/>
              </a:pPr>
              <a:t>10/25/11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C670B93C-9ABA-4C51-BD33-1E0FC67B64B7}" type="slidenum">
              <a:rPr lang="fr-CA"/>
              <a:pPr>
                <a:defRPr/>
              </a:pPr>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606216BF-123C-4C17-B3B0-A67FA242F4E6}" type="datetimeFigureOut">
              <a:rPr lang="fr-FR"/>
              <a:pPr>
                <a:defRPr/>
              </a:pPr>
              <a:t>10/25/11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EFB89114-8D73-48D2-AFB3-436AE37EAEF8}" type="slidenum">
              <a:rPr lang="fr-CA"/>
              <a:pPr>
                <a:defRPr/>
              </a:pPr>
              <a:t>‹#›</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58D1B7C5-B1D6-41AE-9D08-D232556B7BB4}" type="datetimeFigureOut">
              <a:rPr lang="fr-FR"/>
              <a:pPr>
                <a:defRPr/>
              </a:pPr>
              <a:t>10/25/11</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2AE18933-A6AB-4C8B-97F3-8A812C787113}" type="slidenum">
              <a:rPr lang="fr-CA"/>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6048CD72-8780-467E-B0D9-9E1ECB331A73}" type="datetimeFigureOut">
              <a:rPr lang="fr-FR"/>
              <a:pPr>
                <a:defRPr/>
              </a:pPr>
              <a:t>10/25/11</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66AE8F38-81C6-4273-964D-95539CA7E5BC}" type="slidenum">
              <a:rPr lang="fr-CA"/>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FA01EC8F-8BE9-41F1-A127-D1B764F20D86}" type="datetimeFigureOut">
              <a:rPr lang="fr-FR"/>
              <a:pPr>
                <a:defRPr/>
              </a:pPr>
              <a:t>10/25/11</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D098CD5B-87D2-41EC-B959-62CC64EED5E8}" type="slidenum">
              <a:rPr lang="fr-CA"/>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7C10C603-7758-4233-B1A9-0858A0972059}" type="datetimeFigureOut">
              <a:rPr lang="fr-FR"/>
              <a:pPr>
                <a:defRPr/>
              </a:pPr>
              <a:t>10/25/11</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386C5B75-59B1-4504-A5F9-3E4A84595B03}" type="slidenum">
              <a:rPr lang="fr-CA"/>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43B97ABE-DA31-44FE-A13E-D7EBAA03953D}" type="datetimeFigureOut">
              <a:rPr lang="fr-FR"/>
              <a:pPr>
                <a:defRPr/>
              </a:pPr>
              <a:t>10/25/11</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34009374-DF58-4694-ABE2-9B17FC35B703}" type="slidenum">
              <a:rPr lang="fr-CA"/>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E5153A55-B7ED-4365-96E2-7FAA573EA78B}" type="datetimeFigureOut">
              <a:rPr lang="fr-FR"/>
              <a:pPr>
                <a:defRPr/>
              </a:pPr>
              <a:t>10/25/11</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85495C1C-D378-4C4C-AB98-F0C6369315E2}" type="slidenum">
              <a:rPr lang="fr-CA"/>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CA" smtClean="0"/>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CB59A96-0B78-48C0-930A-E1F2D6E509BE}" type="datetimeFigureOut">
              <a:rPr lang="fr-FR"/>
              <a:pPr>
                <a:defRPr/>
              </a:pPr>
              <a:t>10/25/11</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C685C91-9C11-4FAB-AC2B-00A7D8097FA2}"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2.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2.png"/><Relationship Id="rId5" Type="http://schemas.openxmlformats.org/officeDocument/2006/relationships/image" Target="../media/image9.wmf"/><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0.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1.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2.wmf"/><Relationship Id="rId1" Type="http://schemas.openxmlformats.org/officeDocument/2006/relationships/slideLayout" Target="../slideLayouts/slideLayout7.xml"/><Relationship Id="rId2" Type="http://schemas.openxmlformats.org/officeDocument/2006/relationships/image" Target="../media/image4.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5.wmf"/><Relationship Id="rId1" Type="http://schemas.openxmlformats.org/officeDocument/2006/relationships/slideLayout" Target="../slideLayouts/slideLayout7.xml"/><Relationship Id="rId2"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457200" y="990600"/>
            <a:ext cx="8229600" cy="1843088"/>
          </a:xfrm>
        </p:spPr>
        <p:txBody>
          <a:bodyPr>
            <a:normAutofit fontScale="90000"/>
          </a:bodyPr>
          <a:lstStyle/>
          <a:p>
            <a:pPr>
              <a:defRPr/>
            </a:pPr>
            <a:r>
              <a:rPr lang="en-US" sz="3200" dirty="0" smtClean="0">
                <a:solidFill>
                  <a:srgbClr val="404040"/>
                </a:solidFill>
              </a:rPr>
              <a:t>SAUSD Gifted and Talented Education (GATE)</a:t>
            </a:r>
            <a:br>
              <a:rPr lang="en-US" sz="3200" dirty="0" smtClean="0">
                <a:solidFill>
                  <a:srgbClr val="404040"/>
                </a:solidFill>
              </a:rPr>
            </a:br>
            <a:r>
              <a:rPr lang="en-US" sz="3200" dirty="0" smtClean="0">
                <a:solidFill>
                  <a:srgbClr val="404040"/>
                </a:solidFill>
              </a:rPr>
              <a:t>Testing and Program Information for Parents</a:t>
            </a:r>
            <a:r>
              <a:rPr lang="en-US" sz="3200" smtClean="0">
                <a:solidFill>
                  <a:srgbClr val="404040"/>
                </a:solidFill>
              </a:rPr>
              <a:t/>
            </a:r>
            <a:br>
              <a:rPr lang="en-US" sz="3200" smtClean="0">
                <a:solidFill>
                  <a:srgbClr val="404040"/>
                </a:solidFill>
              </a:rPr>
            </a:br>
            <a:r>
              <a:rPr lang="es-ES" sz="3200" i="1" smtClean="0">
                <a:solidFill>
                  <a:schemeClr val="accent1"/>
                </a:solidFill>
              </a:rPr>
              <a:t>Educación para dotados y talentosos (GATE)</a:t>
            </a:r>
            <a:br>
              <a:rPr lang="es-ES" sz="3200" i="1" smtClean="0">
                <a:solidFill>
                  <a:schemeClr val="accent1"/>
                </a:solidFill>
              </a:rPr>
            </a:br>
            <a:r>
              <a:rPr lang="es-ES" sz="3200" i="1" smtClean="0">
                <a:solidFill>
                  <a:schemeClr val="accent1"/>
                </a:solidFill>
              </a:rPr>
              <a:t>Información para padres sobre pruebas y programas</a:t>
            </a:r>
          </a:p>
        </p:txBody>
      </p:sp>
      <p:sp>
        <p:nvSpPr>
          <p:cNvPr id="15363" name="Sous-titre 2"/>
          <p:cNvSpPr>
            <a:spLocks noGrp="1"/>
          </p:cNvSpPr>
          <p:nvPr>
            <p:ph type="subTitle" idx="1"/>
          </p:nvPr>
        </p:nvSpPr>
        <p:spPr>
          <a:xfrm>
            <a:off x="1385888" y="2781300"/>
            <a:ext cx="6400800" cy="1114425"/>
          </a:xfrm>
        </p:spPr>
        <p:txBody>
          <a:bodyPr/>
          <a:lstStyle/>
          <a:p>
            <a:endParaRPr lang="en-US" sz="2800" dirty="0" smtClean="0">
              <a:solidFill>
                <a:srgbClr val="404040"/>
              </a:solidFill>
            </a:endParaRPr>
          </a:p>
          <a:p>
            <a:r>
              <a:rPr lang="en-US" sz="2400" dirty="0" smtClean="0">
                <a:solidFill>
                  <a:srgbClr val="404040"/>
                </a:solidFill>
              </a:rPr>
              <a:t>Middle College High School, Nov. </a:t>
            </a:r>
            <a:r>
              <a:rPr lang="en-US" sz="2400" smtClean="0">
                <a:solidFill>
                  <a:srgbClr val="404040"/>
                </a:solidFill>
              </a:rPr>
              <a:t>8 and 10, 2011</a:t>
            </a:r>
            <a:endParaRPr lang="en-US" sz="2400" dirty="0" smtClean="0">
              <a:solidFill>
                <a:srgbClr val="404040"/>
              </a:solidFill>
            </a:endParaRPr>
          </a:p>
        </p:txBody>
      </p:sp>
      <p:pic>
        <p:nvPicPr>
          <p:cNvPr id="15364" name="Picture 4" descr="districtseal110"/>
          <p:cNvPicPr>
            <a:picLocks noChangeAspect="1" noChangeArrowheads="1"/>
          </p:cNvPicPr>
          <p:nvPr/>
        </p:nvPicPr>
        <p:blipFill>
          <a:blip r:embed="rId3"/>
          <a:srcRect/>
          <a:stretch>
            <a:fillRect/>
          </a:stretch>
        </p:blipFill>
        <p:spPr bwMode="auto">
          <a:xfrm>
            <a:off x="4140200" y="260350"/>
            <a:ext cx="647700" cy="647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4"/>
          <p:cNvSpPr>
            <a:spLocks noGrp="1" noChangeArrowheads="1"/>
          </p:cNvSpPr>
          <p:nvPr>
            <p:ph type="title" idx="4294967295"/>
          </p:nvPr>
        </p:nvSpPr>
        <p:spPr>
          <a:xfrm>
            <a:off x="457200" y="152400"/>
            <a:ext cx="8410575" cy="1157288"/>
          </a:xfrm>
        </p:spPr>
        <p:txBody>
          <a:bodyPr/>
          <a:lstStyle/>
          <a:p>
            <a:r>
              <a:rPr lang="en-US" sz="4000" b="1" smtClean="0"/>
              <a:t>Referral and Placement Process</a:t>
            </a:r>
          </a:p>
        </p:txBody>
      </p:sp>
      <p:sp>
        <p:nvSpPr>
          <p:cNvPr id="24578" name="AutoShape 24"/>
          <p:cNvSpPr>
            <a:spLocks noChangeArrowheads="1"/>
          </p:cNvSpPr>
          <p:nvPr/>
        </p:nvSpPr>
        <p:spPr bwMode="auto">
          <a:xfrm>
            <a:off x="1295400" y="1447800"/>
            <a:ext cx="3592513" cy="1531938"/>
          </a:xfrm>
          <a:prstGeom prst="flowChartAlternateProcess">
            <a:avLst/>
          </a:prstGeom>
          <a:solidFill>
            <a:srgbClr val="FFEFFF"/>
          </a:solidFill>
          <a:ln w="9525">
            <a:solidFill>
              <a:schemeClr val="tx1"/>
            </a:solidFill>
            <a:miter lim="800000"/>
            <a:headEnd/>
            <a:tailEnd/>
          </a:ln>
        </p:spPr>
        <p:txBody>
          <a:bodyPr lIns="0" tIns="0" rIns="0" bIns="0" anchor="ctr">
            <a:spAutoFit/>
          </a:bodyPr>
          <a:lstStyle/>
          <a:p>
            <a:pPr algn="ctr"/>
            <a:r>
              <a:rPr lang="en-US" b="1">
                <a:latin typeface="Arial" charset="0"/>
                <a:ea typeface="ＭＳ Ｐゴシック"/>
                <a:cs typeface="ＭＳ Ｐゴシック"/>
              </a:rPr>
              <a:t>Grades 3-11 tested with the Naglieri Nonverbal Ability Test</a:t>
            </a:r>
            <a:r>
              <a:rPr lang="en-US">
                <a:latin typeface="Arial" charset="0"/>
                <a:ea typeface="ＭＳ Ｐゴシック"/>
                <a:cs typeface="ＭＳ Ｐゴシック"/>
              </a:rPr>
              <a:t> </a:t>
            </a:r>
          </a:p>
          <a:p>
            <a:pPr algn="ctr"/>
            <a:r>
              <a:rPr lang="en-US">
                <a:latin typeface="Arial" charset="0"/>
                <a:ea typeface="ＭＳ Ｐゴシック"/>
                <a:cs typeface="ＭＳ Ｐゴシック"/>
              </a:rPr>
              <a:t>upon teacher or parent referral with parent consent</a:t>
            </a:r>
          </a:p>
          <a:p>
            <a:pPr algn="ctr"/>
            <a:r>
              <a:rPr lang="en-US">
                <a:latin typeface="Arial" charset="0"/>
                <a:ea typeface="ＭＳ Ｐゴシック"/>
                <a:cs typeface="ＭＳ Ｐゴシック"/>
              </a:rPr>
              <a:t>(October/November)</a:t>
            </a:r>
          </a:p>
        </p:txBody>
      </p:sp>
      <p:sp>
        <p:nvSpPr>
          <p:cNvPr id="24579" name="AutoShape 27"/>
          <p:cNvSpPr>
            <a:spLocks noChangeArrowheads="1"/>
          </p:cNvSpPr>
          <p:nvPr/>
        </p:nvSpPr>
        <p:spPr bwMode="auto">
          <a:xfrm>
            <a:off x="5715000" y="1447800"/>
            <a:ext cx="1976438" cy="1531938"/>
          </a:xfrm>
          <a:prstGeom prst="flowChartAlternateProcess">
            <a:avLst/>
          </a:prstGeom>
          <a:solidFill>
            <a:srgbClr val="FFEFFF"/>
          </a:solidFill>
          <a:ln w="9525">
            <a:solidFill>
              <a:schemeClr val="tx1"/>
            </a:solidFill>
            <a:miter lim="800000"/>
            <a:headEnd/>
            <a:tailEnd/>
          </a:ln>
        </p:spPr>
        <p:txBody>
          <a:bodyPr lIns="0" tIns="0" rIns="0" bIns="0" anchor="ctr">
            <a:spAutoFit/>
          </a:bodyPr>
          <a:lstStyle/>
          <a:p>
            <a:pPr algn="ctr"/>
            <a:r>
              <a:rPr lang="en-US" b="1">
                <a:latin typeface="Arial" charset="0"/>
                <a:ea typeface="ＭＳ Ｐゴシック"/>
                <a:cs typeface="ＭＳ Ｐゴシック"/>
              </a:rPr>
              <a:t>All Second graders tested</a:t>
            </a:r>
            <a:r>
              <a:rPr lang="en-US">
                <a:latin typeface="Arial" charset="0"/>
                <a:ea typeface="ＭＳ Ｐゴシック"/>
                <a:cs typeface="ＭＳ Ｐゴシック"/>
              </a:rPr>
              <a:t> with parent consent</a:t>
            </a:r>
          </a:p>
          <a:p>
            <a:pPr algn="ctr"/>
            <a:r>
              <a:rPr lang="en-US">
                <a:latin typeface="Arial" charset="0"/>
                <a:ea typeface="ＭＳ Ｐゴシック"/>
                <a:cs typeface="ＭＳ Ｐゴシック"/>
              </a:rPr>
              <a:t>(January)</a:t>
            </a:r>
          </a:p>
        </p:txBody>
      </p:sp>
      <p:sp>
        <p:nvSpPr>
          <p:cNvPr id="24580" name="AutoShape 25"/>
          <p:cNvSpPr>
            <a:spLocks noChangeArrowheads="1"/>
          </p:cNvSpPr>
          <p:nvPr/>
        </p:nvSpPr>
        <p:spPr bwMode="auto">
          <a:xfrm>
            <a:off x="2133600" y="4038600"/>
            <a:ext cx="5546725" cy="612775"/>
          </a:xfrm>
          <a:prstGeom prst="flowChartAlternateProcess">
            <a:avLst/>
          </a:prstGeom>
          <a:solidFill>
            <a:srgbClr val="FFEFFF"/>
          </a:solidFill>
          <a:ln w="9525">
            <a:solidFill>
              <a:schemeClr val="tx1"/>
            </a:solidFill>
            <a:miter lim="800000"/>
            <a:headEnd/>
            <a:tailEnd/>
          </a:ln>
        </p:spPr>
        <p:txBody>
          <a:bodyPr lIns="0" tIns="0" rIns="0" bIns="0" anchor="ctr">
            <a:spAutoFit/>
          </a:bodyPr>
          <a:lstStyle/>
          <a:p>
            <a:pPr algn="ctr"/>
            <a:r>
              <a:rPr lang="en-US">
                <a:latin typeface="Arial" charset="0"/>
                <a:ea typeface="ＭＳ Ｐゴシック"/>
                <a:cs typeface="ＭＳ Ｐゴシック"/>
              </a:rPr>
              <a:t>Additional evidence collected (grades, CST scores, CELDT scores, teacher comments, writing samples)</a:t>
            </a:r>
          </a:p>
        </p:txBody>
      </p:sp>
      <p:sp>
        <p:nvSpPr>
          <p:cNvPr id="24581" name="AutoShape 28"/>
          <p:cNvSpPr>
            <a:spLocks noChangeArrowheads="1"/>
          </p:cNvSpPr>
          <p:nvPr/>
        </p:nvSpPr>
        <p:spPr bwMode="auto">
          <a:xfrm>
            <a:off x="2133600" y="4953000"/>
            <a:ext cx="5426075" cy="306388"/>
          </a:xfrm>
          <a:prstGeom prst="flowChartAlternateProcess">
            <a:avLst/>
          </a:prstGeom>
          <a:solidFill>
            <a:srgbClr val="FFEFFF"/>
          </a:solidFill>
          <a:ln w="9525">
            <a:solidFill>
              <a:schemeClr val="tx1"/>
            </a:solidFill>
            <a:miter lim="800000"/>
            <a:headEnd/>
            <a:tailEnd/>
          </a:ln>
        </p:spPr>
        <p:txBody>
          <a:bodyPr lIns="0" tIns="0" rIns="0" bIns="0" anchor="ctr">
            <a:spAutoFit/>
          </a:bodyPr>
          <a:lstStyle/>
          <a:p>
            <a:pPr algn="ctr"/>
            <a:r>
              <a:rPr lang="en-US">
                <a:latin typeface="Arial" charset="0"/>
                <a:ea typeface="ＭＳ Ｐゴシック"/>
                <a:cs typeface="ＭＳ Ｐゴシック"/>
              </a:rPr>
              <a:t>Placement committee meets to determine eligibility</a:t>
            </a:r>
          </a:p>
        </p:txBody>
      </p:sp>
      <p:sp>
        <p:nvSpPr>
          <p:cNvPr id="24582" name="AutoShape 29"/>
          <p:cNvSpPr>
            <a:spLocks noChangeArrowheads="1"/>
          </p:cNvSpPr>
          <p:nvPr/>
        </p:nvSpPr>
        <p:spPr bwMode="auto">
          <a:xfrm>
            <a:off x="3048000" y="3429000"/>
            <a:ext cx="3702050" cy="306388"/>
          </a:xfrm>
          <a:prstGeom prst="flowChartAlternateProcess">
            <a:avLst/>
          </a:prstGeom>
          <a:solidFill>
            <a:srgbClr val="FFEFFF"/>
          </a:solidFill>
          <a:ln w="9525">
            <a:solidFill>
              <a:schemeClr val="tx1"/>
            </a:solidFill>
            <a:miter lim="800000"/>
            <a:headEnd/>
            <a:tailEnd/>
          </a:ln>
        </p:spPr>
        <p:txBody>
          <a:bodyPr lIns="0" tIns="0" rIns="0" bIns="0" anchor="ctr">
            <a:spAutoFit/>
          </a:bodyPr>
          <a:lstStyle/>
          <a:p>
            <a:pPr algn="ctr"/>
            <a:r>
              <a:rPr lang="en-US">
                <a:latin typeface="Arial" charset="0"/>
                <a:ea typeface="ＭＳ Ｐゴシック"/>
                <a:cs typeface="ＭＳ Ｐゴシック"/>
              </a:rPr>
              <a:t>Parents are notified of test results</a:t>
            </a:r>
          </a:p>
        </p:txBody>
      </p:sp>
      <p:sp>
        <p:nvSpPr>
          <p:cNvPr id="24583" name="AutoShape 30"/>
          <p:cNvSpPr>
            <a:spLocks noChangeArrowheads="1"/>
          </p:cNvSpPr>
          <p:nvPr/>
        </p:nvSpPr>
        <p:spPr bwMode="auto">
          <a:xfrm>
            <a:off x="1371600" y="5638800"/>
            <a:ext cx="7429500" cy="306388"/>
          </a:xfrm>
          <a:prstGeom prst="flowChartAlternateProcess">
            <a:avLst/>
          </a:prstGeom>
          <a:solidFill>
            <a:srgbClr val="FFEFFF"/>
          </a:solidFill>
          <a:ln w="9525">
            <a:solidFill>
              <a:schemeClr val="tx1"/>
            </a:solidFill>
            <a:miter lim="800000"/>
            <a:headEnd/>
            <a:tailEnd/>
          </a:ln>
        </p:spPr>
        <p:txBody>
          <a:bodyPr lIns="0" tIns="0" rIns="0" bIns="0" anchor="ctr">
            <a:spAutoFit/>
          </a:bodyPr>
          <a:lstStyle/>
          <a:p>
            <a:pPr algn="ctr"/>
            <a:r>
              <a:rPr lang="en-US">
                <a:latin typeface="Arial" charset="0"/>
                <a:ea typeface="ＭＳ Ｐゴシック"/>
                <a:cs typeface="ＭＳ Ｐゴシック"/>
              </a:rPr>
              <a:t>Parents are notified of the results of the Placement Committee decision</a:t>
            </a:r>
          </a:p>
        </p:txBody>
      </p:sp>
      <p:sp>
        <p:nvSpPr>
          <p:cNvPr id="24584" name="AutoShape 31"/>
          <p:cNvSpPr>
            <a:spLocks noChangeArrowheads="1"/>
          </p:cNvSpPr>
          <p:nvPr/>
        </p:nvSpPr>
        <p:spPr bwMode="auto">
          <a:xfrm>
            <a:off x="2041525" y="6211888"/>
            <a:ext cx="5735638" cy="307975"/>
          </a:xfrm>
          <a:prstGeom prst="flowChartAlternateProcess">
            <a:avLst/>
          </a:prstGeom>
          <a:solidFill>
            <a:srgbClr val="FFEFFF"/>
          </a:solidFill>
          <a:ln w="9525">
            <a:solidFill>
              <a:schemeClr val="tx1"/>
            </a:solidFill>
            <a:miter lim="800000"/>
            <a:headEnd/>
            <a:tailEnd/>
          </a:ln>
        </p:spPr>
        <p:txBody>
          <a:bodyPr lIns="0" tIns="0" rIns="0" bIns="0" anchor="ctr">
            <a:spAutoFit/>
          </a:bodyPr>
          <a:lstStyle/>
          <a:p>
            <a:pPr algn="ctr"/>
            <a:r>
              <a:rPr lang="en-US">
                <a:latin typeface="Arial" charset="0"/>
                <a:ea typeface="ＭＳ Ｐゴシック"/>
                <a:cs typeface="ＭＳ Ｐゴシック"/>
              </a:rPr>
              <a:t>Students are placed in cluster classes for the fall</a:t>
            </a:r>
          </a:p>
        </p:txBody>
      </p:sp>
      <p:cxnSp>
        <p:nvCxnSpPr>
          <p:cNvPr id="24585" name="AutoShape 46"/>
          <p:cNvCxnSpPr>
            <a:cxnSpLocks noChangeShapeType="1"/>
          </p:cNvCxnSpPr>
          <p:nvPr/>
        </p:nvCxnSpPr>
        <p:spPr bwMode="auto">
          <a:xfrm>
            <a:off x="3124200" y="2971800"/>
            <a:ext cx="1066800" cy="457200"/>
          </a:xfrm>
          <a:prstGeom prst="straightConnector1">
            <a:avLst/>
          </a:prstGeom>
          <a:noFill/>
          <a:ln w="9525">
            <a:solidFill>
              <a:schemeClr val="tx1"/>
            </a:solidFill>
            <a:round/>
            <a:headEnd/>
            <a:tailEnd type="triangle" w="lg" len="lg"/>
          </a:ln>
        </p:spPr>
      </p:cxnSp>
      <p:cxnSp>
        <p:nvCxnSpPr>
          <p:cNvPr id="24586" name="AutoShape 47"/>
          <p:cNvCxnSpPr>
            <a:cxnSpLocks noChangeShapeType="1"/>
          </p:cNvCxnSpPr>
          <p:nvPr/>
        </p:nvCxnSpPr>
        <p:spPr bwMode="auto">
          <a:xfrm rot="10800000" flipV="1">
            <a:off x="5562600" y="2971800"/>
            <a:ext cx="1371600" cy="457200"/>
          </a:xfrm>
          <a:prstGeom prst="straightConnector1">
            <a:avLst/>
          </a:prstGeom>
          <a:noFill/>
          <a:ln w="9525">
            <a:solidFill>
              <a:schemeClr val="tx1"/>
            </a:solidFill>
            <a:round/>
            <a:headEnd/>
            <a:tailEnd type="triangle" w="lg" len="lg"/>
          </a:ln>
        </p:spPr>
      </p:cxnSp>
      <p:cxnSp>
        <p:nvCxnSpPr>
          <p:cNvPr id="24587" name="AutoShape 48"/>
          <p:cNvCxnSpPr>
            <a:cxnSpLocks noChangeShapeType="1"/>
            <a:stCxn id="24582" idx="2"/>
            <a:endCxn id="24580" idx="0"/>
          </p:cNvCxnSpPr>
          <p:nvPr/>
        </p:nvCxnSpPr>
        <p:spPr bwMode="auto">
          <a:xfrm rot="16200000" flipH="1">
            <a:off x="4751388" y="3883025"/>
            <a:ext cx="303212" cy="7938"/>
          </a:xfrm>
          <a:prstGeom prst="straightConnector1">
            <a:avLst/>
          </a:prstGeom>
          <a:noFill/>
          <a:ln w="9525">
            <a:solidFill>
              <a:schemeClr val="tx1"/>
            </a:solidFill>
            <a:round/>
            <a:headEnd/>
            <a:tailEnd type="triangle" w="lg" len="lg"/>
          </a:ln>
        </p:spPr>
      </p:cxnSp>
      <p:cxnSp>
        <p:nvCxnSpPr>
          <p:cNvPr id="24588" name="AutoShape 48"/>
          <p:cNvCxnSpPr>
            <a:cxnSpLocks noChangeShapeType="1"/>
          </p:cNvCxnSpPr>
          <p:nvPr/>
        </p:nvCxnSpPr>
        <p:spPr bwMode="auto">
          <a:xfrm rot="16200000" flipH="1">
            <a:off x="4729162" y="4795838"/>
            <a:ext cx="303213" cy="7938"/>
          </a:xfrm>
          <a:prstGeom prst="straightConnector1">
            <a:avLst/>
          </a:prstGeom>
          <a:noFill/>
          <a:ln w="9525">
            <a:solidFill>
              <a:schemeClr val="tx1"/>
            </a:solidFill>
            <a:round/>
            <a:headEnd/>
            <a:tailEnd type="triangle" w="lg" len="lg"/>
          </a:ln>
        </p:spPr>
      </p:cxnSp>
      <p:cxnSp>
        <p:nvCxnSpPr>
          <p:cNvPr id="24589" name="AutoShape 52"/>
          <p:cNvCxnSpPr>
            <a:cxnSpLocks noChangeShapeType="1"/>
          </p:cNvCxnSpPr>
          <p:nvPr/>
        </p:nvCxnSpPr>
        <p:spPr bwMode="auto">
          <a:xfrm rot="5400000">
            <a:off x="4725988" y="5486400"/>
            <a:ext cx="303212" cy="1588"/>
          </a:xfrm>
          <a:prstGeom prst="straightConnector1">
            <a:avLst/>
          </a:prstGeom>
          <a:noFill/>
          <a:ln w="9525">
            <a:solidFill>
              <a:schemeClr val="tx1"/>
            </a:solidFill>
            <a:round/>
            <a:headEnd/>
            <a:tailEnd type="triangle" w="lg" len="lg"/>
          </a:ln>
        </p:spPr>
      </p:cxnSp>
      <p:cxnSp>
        <p:nvCxnSpPr>
          <p:cNvPr id="24590" name="AutoShape 52"/>
          <p:cNvCxnSpPr>
            <a:cxnSpLocks noChangeShapeType="1"/>
          </p:cNvCxnSpPr>
          <p:nvPr/>
        </p:nvCxnSpPr>
        <p:spPr bwMode="auto">
          <a:xfrm rot="5400000">
            <a:off x="4725194" y="6095206"/>
            <a:ext cx="304800" cy="1588"/>
          </a:xfrm>
          <a:prstGeom prst="straightConnector1">
            <a:avLst/>
          </a:prstGeom>
          <a:noFill/>
          <a:ln w="9525">
            <a:solidFill>
              <a:schemeClr val="tx1"/>
            </a:solidFill>
            <a:round/>
            <a:headEnd/>
            <a:tailEnd type="triangle" w="lg" len="lg"/>
          </a:ln>
        </p:spPr>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Rectangle 4"/>
          <p:cNvSpPr>
            <a:spLocks noGrp="1" noChangeArrowheads="1"/>
          </p:cNvSpPr>
          <p:nvPr>
            <p:ph type="title" idx="4294967295"/>
          </p:nvPr>
        </p:nvSpPr>
        <p:spPr>
          <a:xfrm>
            <a:off x="457200" y="228600"/>
            <a:ext cx="8410575" cy="1157288"/>
          </a:xfrm>
        </p:spPr>
        <p:txBody>
          <a:bodyPr/>
          <a:lstStyle/>
          <a:p>
            <a:r>
              <a:rPr lang="es-ES" sz="4000" b="1" smtClean="0"/>
              <a:t>Proceso de remisión y colocación</a:t>
            </a:r>
          </a:p>
        </p:txBody>
      </p:sp>
      <p:sp>
        <p:nvSpPr>
          <p:cNvPr id="26626" name="AutoShape 24"/>
          <p:cNvSpPr>
            <a:spLocks noChangeArrowheads="1"/>
          </p:cNvSpPr>
          <p:nvPr/>
        </p:nvSpPr>
        <p:spPr bwMode="auto">
          <a:xfrm>
            <a:off x="1154113" y="1447800"/>
            <a:ext cx="3875087" cy="1531938"/>
          </a:xfrm>
          <a:prstGeom prst="flowChartAlternateProcess">
            <a:avLst/>
          </a:prstGeom>
          <a:solidFill>
            <a:srgbClr val="FFEFFF"/>
          </a:solidFill>
          <a:ln w="9525">
            <a:solidFill>
              <a:schemeClr val="tx1"/>
            </a:solidFill>
            <a:miter lim="800000"/>
            <a:headEnd/>
            <a:tailEnd/>
          </a:ln>
        </p:spPr>
        <p:txBody>
          <a:bodyPr lIns="0" tIns="0" rIns="0" bIns="0" anchor="ctr">
            <a:spAutoFit/>
          </a:bodyPr>
          <a:lstStyle/>
          <a:p>
            <a:pPr algn="ctr"/>
            <a:r>
              <a:rPr lang="es-ES_tradnl" b="1">
                <a:latin typeface="Arial" charset="0"/>
                <a:ea typeface="ＭＳ Ｐゴシック"/>
                <a:cs typeface="ＭＳ Ｐゴシック"/>
              </a:rPr>
              <a:t>Grados 3 a 11 evaluados con la Prueba no verbal Naglieri</a:t>
            </a:r>
            <a:endParaRPr lang="es-ES_tradnl">
              <a:latin typeface="Arial" charset="0"/>
              <a:ea typeface="ＭＳ Ｐゴシック"/>
              <a:cs typeface="ＭＳ Ｐゴシック"/>
            </a:endParaRPr>
          </a:p>
          <a:p>
            <a:pPr algn="ctr"/>
            <a:r>
              <a:rPr lang="es-ES_tradnl">
                <a:latin typeface="Arial" charset="0"/>
                <a:ea typeface="ＭＳ Ｐゴシック"/>
                <a:cs typeface="ＭＳ Ｐゴシック"/>
              </a:rPr>
              <a:t>con remisión del maestro o padre, con el consentimiento de padres</a:t>
            </a:r>
          </a:p>
          <a:p>
            <a:pPr algn="ctr"/>
            <a:r>
              <a:rPr lang="es-ES_tradnl">
                <a:latin typeface="Arial" charset="0"/>
                <a:ea typeface="ＭＳ Ｐゴシック"/>
                <a:cs typeface="ＭＳ Ｐゴシック"/>
              </a:rPr>
              <a:t>(octubre/noviembre)</a:t>
            </a:r>
          </a:p>
        </p:txBody>
      </p:sp>
      <p:sp>
        <p:nvSpPr>
          <p:cNvPr id="26627" name="AutoShape 27"/>
          <p:cNvSpPr>
            <a:spLocks noChangeArrowheads="1"/>
          </p:cNvSpPr>
          <p:nvPr/>
        </p:nvSpPr>
        <p:spPr bwMode="auto">
          <a:xfrm>
            <a:off x="5716588" y="1470025"/>
            <a:ext cx="2197100" cy="1490663"/>
          </a:xfrm>
          <a:prstGeom prst="flowChartAlternateProcess">
            <a:avLst/>
          </a:prstGeom>
          <a:solidFill>
            <a:srgbClr val="FFEFFF"/>
          </a:solidFill>
          <a:ln w="9525">
            <a:solidFill>
              <a:schemeClr val="tx1"/>
            </a:solidFill>
            <a:miter lim="800000"/>
            <a:headEnd/>
            <a:tailEnd/>
          </a:ln>
        </p:spPr>
        <p:txBody>
          <a:bodyPr lIns="0" tIns="0" rIns="0" bIns="0" anchor="ctr">
            <a:spAutoFit/>
          </a:bodyPr>
          <a:lstStyle/>
          <a:p>
            <a:pPr algn="ctr"/>
            <a:r>
              <a:rPr lang="es-ES_tradnl" b="1">
                <a:latin typeface="Arial" charset="0"/>
                <a:ea typeface="ＭＳ Ｐゴシック"/>
                <a:cs typeface="ＭＳ Ｐゴシック"/>
              </a:rPr>
              <a:t>Todo alumno de segundo evaluado</a:t>
            </a:r>
            <a:r>
              <a:rPr lang="es-ES_tradnl">
                <a:latin typeface="Arial" charset="0"/>
                <a:ea typeface="ＭＳ Ｐゴシック"/>
                <a:cs typeface="ＭＳ Ｐゴシック"/>
              </a:rPr>
              <a:t> con consentimiento de los padres</a:t>
            </a:r>
          </a:p>
          <a:p>
            <a:pPr algn="ctr"/>
            <a:r>
              <a:rPr lang="es-ES_tradnl">
                <a:latin typeface="Arial" charset="0"/>
                <a:ea typeface="ＭＳ Ｐゴシック"/>
                <a:cs typeface="ＭＳ Ｐゴシック"/>
              </a:rPr>
              <a:t>(enero)</a:t>
            </a:r>
          </a:p>
        </p:txBody>
      </p:sp>
      <p:sp>
        <p:nvSpPr>
          <p:cNvPr id="26628" name="AutoShape 25"/>
          <p:cNvSpPr>
            <a:spLocks noChangeArrowheads="1"/>
          </p:cNvSpPr>
          <p:nvPr/>
        </p:nvSpPr>
        <p:spPr bwMode="auto">
          <a:xfrm>
            <a:off x="1668463" y="4043363"/>
            <a:ext cx="6473825" cy="601662"/>
          </a:xfrm>
          <a:prstGeom prst="flowChartAlternateProcess">
            <a:avLst/>
          </a:prstGeom>
          <a:solidFill>
            <a:srgbClr val="FFEFFF"/>
          </a:solidFill>
          <a:ln w="9525">
            <a:solidFill>
              <a:schemeClr val="tx1"/>
            </a:solidFill>
            <a:miter lim="800000"/>
            <a:headEnd/>
            <a:tailEnd/>
          </a:ln>
        </p:spPr>
        <p:txBody>
          <a:bodyPr lIns="0" tIns="0" rIns="0" bIns="0" anchor="ctr">
            <a:spAutoFit/>
          </a:bodyPr>
          <a:lstStyle/>
          <a:p>
            <a:pPr algn="ctr"/>
            <a:r>
              <a:rPr lang="es-ES_tradnl">
                <a:latin typeface="Arial" charset="0"/>
                <a:ea typeface="ＭＳ Ｐゴシック"/>
                <a:cs typeface="ＭＳ Ｐゴシック"/>
              </a:rPr>
              <a:t>Se recopila evidencia adicional (calificaciones, puntaje en </a:t>
            </a:r>
            <a:r>
              <a:rPr lang="es-ES_tradnl" i="1">
                <a:latin typeface="Arial" charset="0"/>
                <a:ea typeface="ＭＳ Ｐゴシック"/>
                <a:cs typeface="ＭＳ Ｐゴシック"/>
              </a:rPr>
              <a:t>CST</a:t>
            </a:r>
            <a:r>
              <a:rPr lang="es-ES_tradnl">
                <a:latin typeface="Arial" charset="0"/>
                <a:ea typeface="ＭＳ Ｐゴシック"/>
                <a:cs typeface="ＭＳ Ｐゴシック"/>
              </a:rPr>
              <a:t>/</a:t>
            </a:r>
            <a:r>
              <a:rPr lang="es-ES_tradnl" i="1">
                <a:latin typeface="Arial" charset="0"/>
                <a:ea typeface="ＭＳ Ｐゴシック"/>
                <a:cs typeface="ＭＳ Ｐゴシック"/>
              </a:rPr>
              <a:t>CELDT</a:t>
            </a:r>
            <a:r>
              <a:rPr lang="es-ES_tradnl">
                <a:latin typeface="Arial" charset="0"/>
                <a:ea typeface="ＭＳ Ｐゴシック"/>
                <a:cs typeface="ＭＳ Ｐゴシック"/>
              </a:rPr>
              <a:t>, comentarios de maestros, muestras de escritura)</a:t>
            </a:r>
          </a:p>
        </p:txBody>
      </p:sp>
      <p:sp>
        <p:nvSpPr>
          <p:cNvPr id="26629" name="AutoShape 28"/>
          <p:cNvSpPr>
            <a:spLocks noChangeArrowheads="1"/>
          </p:cNvSpPr>
          <p:nvPr/>
        </p:nvSpPr>
        <p:spPr bwMode="auto">
          <a:xfrm>
            <a:off x="2133600" y="4953000"/>
            <a:ext cx="5426075" cy="306388"/>
          </a:xfrm>
          <a:prstGeom prst="flowChartAlternateProcess">
            <a:avLst/>
          </a:prstGeom>
          <a:solidFill>
            <a:srgbClr val="FFEFFF"/>
          </a:solidFill>
          <a:ln w="9525">
            <a:solidFill>
              <a:schemeClr val="tx1"/>
            </a:solidFill>
            <a:miter lim="800000"/>
            <a:headEnd/>
            <a:tailEnd/>
          </a:ln>
        </p:spPr>
        <p:txBody>
          <a:bodyPr lIns="0" tIns="0" rIns="0" bIns="0" anchor="ctr">
            <a:spAutoFit/>
          </a:bodyPr>
          <a:lstStyle/>
          <a:p>
            <a:pPr algn="ctr"/>
            <a:r>
              <a:rPr lang="es-ES_tradnl">
                <a:latin typeface="Arial" charset="0"/>
                <a:ea typeface="ＭＳ Ｐゴシック"/>
                <a:cs typeface="ＭＳ Ｐゴシック"/>
              </a:rPr>
              <a:t>El comité de colocación determina si califica</a:t>
            </a:r>
          </a:p>
        </p:txBody>
      </p:sp>
      <p:sp>
        <p:nvSpPr>
          <p:cNvPr id="26630" name="AutoShape 29"/>
          <p:cNvSpPr>
            <a:spLocks noChangeArrowheads="1"/>
          </p:cNvSpPr>
          <p:nvPr/>
        </p:nvSpPr>
        <p:spPr bwMode="auto">
          <a:xfrm>
            <a:off x="2719388" y="3429000"/>
            <a:ext cx="4357687" cy="306388"/>
          </a:xfrm>
          <a:prstGeom prst="flowChartAlternateProcess">
            <a:avLst/>
          </a:prstGeom>
          <a:solidFill>
            <a:srgbClr val="FFEFFF"/>
          </a:solidFill>
          <a:ln w="9525">
            <a:solidFill>
              <a:schemeClr val="tx1"/>
            </a:solidFill>
            <a:miter lim="800000"/>
            <a:headEnd/>
            <a:tailEnd/>
          </a:ln>
        </p:spPr>
        <p:txBody>
          <a:bodyPr lIns="0" tIns="0" rIns="0" bIns="0" anchor="ctr">
            <a:spAutoFit/>
          </a:bodyPr>
          <a:lstStyle/>
          <a:p>
            <a:pPr algn="ctr"/>
            <a:r>
              <a:rPr lang="es-ES_tradnl">
                <a:latin typeface="Arial" charset="0"/>
                <a:ea typeface="ＭＳ Ｐゴシック"/>
                <a:cs typeface="ＭＳ Ｐゴシック"/>
              </a:rPr>
              <a:t>Se informa a los padres de los resultados</a:t>
            </a:r>
          </a:p>
        </p:txBody>
      </p:sp>
      <p:sp>
        <p:nvSpPr>
          <p:cNvPr id="26631" name="AutoShape 30"/>
          <p:cNvSpPr>
            <a:spLocks noChangeArrowheads="1"/>
          </p:cNvSpPr>
          <p:nvPr/>
        </p:nvSpPr>
        <p:spPr bwMode="auto">
          <a:xfrm>
            <a:off x="1371600" y="5638800"/>
            <a:ext cx="7429500" cy="306388"/>
          </a:xfrm>
          <a:prstGeom prst="flowChartAlternateProcess">
            <a:avLst/>
          </a:prstGeom>
          <a:solidFill>
            <a:srgbClr val="FFEFFF"/>
          </a:solidFill>
          <a:ln w="9525">
            <a:solidFill>
              <a:schemeClr val="tx1"/>
            </a:solidFill>
            <a:miter lim="800000"/>
            <a:headEnd/>
            <a:tailEnd/>
          </a:ln>
        </p:spPr>
        <p:txBody>
          <a:bodyPr lIns="0" tIns="0" rIns="0" bIns="0" anchor="ctr">
            <a:spAutoFit/>
          </a:bodyPr>
          <a:lstStyle/>
          <a:p>
            <a:pPr algn="ctr"/>
            <a:r>
              <a:rPr lang="es-ES_tradnl">
                <a:latin typeface="Arial" charset="0"/>
                <a:ea typeface="ＭＳ Ｐゴシック"/>
                <a:cs typeface="ＭＳ Ｐゴシック"/>
              </a:rPr>
              <a:t>Se informa a los padres de la decisión del comité sobre colocación</a:t>
            </a:r>
          </a:p>
        </p:txBody>
      </p:sp>
      <p:sp>
        <p:nvSpPr>
          <p:cNvPr id="26632" name="AutoShape 31"/>
          <p:cNvSpPr>
            <a:spLocks noChangeArrowheads="1"/>
          </p:cNvSpPr>
          <p:nvPr/>
        </p:nvSpPr>
        <p:spPr bwMode="auto">
          <a:xfrm>
            <a:off x="1752600" y="6248400"/>
            <a:ext cx="6773863" cy="306388"/>
          </a:xfrm>
          <a:prstGeom prst="flowChartAlternateProcess">
            <a:avLst/>
          </a:prstGeom>
          <a:solidFill>
            <a:srgbClr val="FFEFFF"/>
          </a:solidFill>
          <a:ln w="9525">
            <a:solidFill>
              <a:schemeClr val="tx1"/>
            </a:solidFill>
            <a:miter lim="800000"/>
            <a:headEnd/>
            <a:tailEnd/>
          </a:ln>
        </p:spPr>
        <p:txBody>
          <a:bodyPr lIns="0" tIns="0" rIns="0" bIns="0" anchor="ctr">
            <a:spAutoFit/>
          </a:bodyPr>
          <a:lstStyle/>
          <a:p>
            <a:pPr algn="ctr"/>
            <a:r>
              <a:rPr lang="es-ES_tradnl">
                <a:latin typeface="Arial" charset="0"/>
                <a:ea typeface="ＭＳ Ｐゴシック"/>
                <a:cs typeface="ＭＳ Ｐゴシック"/>
              </a:rPr>
              <a:t>Se coloca a los alumnos en clases de agrupación en el otoño</a:t>
            </a:r>
          </a:p>
        </p:txBody>
      </p:sp>
      <p:cxnSp>
        <p:nvCxnSpPr>
          <p:cNvPr id="26633" name="AutoShape 46"/>
          <p:cNvCxnSpPr>
            <a:cxnSpLocks noChangeShapeType="1"/>
            <a:stCxn id="26626" idx="2"/>
          </p:cNvCxnSpPr>
          <p:nvPr/>
        </p:nvCxnSpPr>
        <p:spPr bwMode="auto">
          <a:xfrm>
            <a:off x="3092450" y="2979738"/>
            <a:ext cx="1098550" cy="449262"/>
          </a:xfrm>
          <a:prstGeom prst="straightConnector1">
            <a:avLst/>
          </a:prstGeom>
          <a:noFill/>
          <a:ln w="9525">
            <a:solidFill>
              <a:schemeClr val="tx1"/>
            </a:solidFill>
            <a:round/>
            <a:headEnd/>
            <a:tailEnd type="triangle" w="lg" len="lg"/>
          </a:ln>
        </p:spPr>
      </p:cxnSp>
      <p:cxnSp>
        <p:nvCxnSpPr>
          <p:cNvPr id="26634" name="AutoShape 47"/>
          <p:cNvCxnSpPr>
            <a:cxnSpLocks noChangeShapeType="1"/>
          </p:cNvCxnSpPr>
          <p:nvPr/>
        </p:nvCxnSpPr>
        <p:spPr bwMode="auto">
          <a:xfrm rot="10800000" flipV="1">
            <a:off x="5562600" y="2971800"/>
            <a:ext cx="1371600" cy="457200"/>
          </a:xfrm>
          <a:prstGeom prst="straightConnector1">
            <a:avLst/>
          </a:prstGeom>
          <a:noFill/>
          <a:ln w="9525">
            <a:solidFill>
              <a:schemeClr val="tx1"/>
            </a:solidFill>
            <a:round/>
            <a:headEnd/>
            <a:tailEnd type="triangle" w="lg" len="lg"/>
          </a:ln>
        </p:spPr>
      </p:cxnSp>
      <p:cxnSp>
        <p:nvCxnSpPr>
          <p:cNvPr id="26635" name="AutoShape 48"/>
          <p:cNvCxnSpPr>
            <a:cxnSpLocks noChangeShapeType="1"/>
            <a:stCxn id="26630" idx="2"/>
            <a:endCxn id="26628" idx="0"/>
          </p:cNvCxnSpPr>
          <p:nvPr/>
        </p:nvCxnSpPr>
        <p:spPr bwMode="auto">
          <a:xfrm>
            <a:off x="4899025" y="3735388"/>
            <a:ext cx="6350" cy="307975"/>
          </a:xfrm>
          <a:prstGeom prst="straightConnector1">
            <a:avLst/>
          </a:prstGeom>
          <a:noFill/>
          <a:ln w="9525">
            <a:solidFill>
              <a:schemeClr val="tx1"/>
            </a:solidFill>
            <a:round/>
            <a:headEnd/>
            <a:tailEnd type="triangle" w="lg" len="lg"/>
          </a:ln>
        </p:spPr>
      </p:cxnSp>
      <p:cxnSp>
        <p:nvCxnSpPr>
          <p:cNvPr id="26636" name="AutoShape 48"/>
          <p:cNvCxnSpPr>
            <a:cxnSpLocks noChangeShapeType="1"/>
          </p:cNvCxnSpPr>
          <p:nvPr/>
        </p:nvCxnSpPr>
        <p:spPr bwMode="auto">
          <a:xfrm rot="16200000" flipH="1">
            <a:off x="4729162" y="4795838"/>
            <a:ext cx="303213" cy="7938"/>
          </a:xfrm>
          <a:prstGeom prst="straightConnector1">
            <a:avLst/>
          </a:prstGeom>
          <a:noFill/>
          <a:ln w="9525">
            <a:solidFill>
              <a:schemeClr val="tx1"/>
            </a:solidFill>
            <a:round/>
            <a:headEnd/>
            <a:tailEnd type="triangle" w="lg" len="lg"/>
          </a:ln>
        </p:spPr>
      </p:cxnSp>
      <p:cxnSp>
        <p:nvCxnSpPr>
          <p:cNvPr id="26637" name="AutoShape 52"/>
          <p:cNvCxnSpPr>
            <a:cxnSpLocks noChangeShapeType="1"/>
          </p:cNvCxnSpPr>
          <p:nvPr/>
        </p:nvCxnSpPr>
        <p:spPr bwMode="auto">
          <a:xfrm rot="5400000">
            <a:off x="4725988" y="5486400"/>
            <a:ext cx="303212" cy="1588"/>
          </a:xfrm>
          <a:prstGeom prst="straightConnector1">
            <a:avLst/>
          </a:prstGeom>
          <a:noFill/>
          <a:ln w="9525">
            <a:solidFill>
              <a:schemeClr val="tx1"/>
            </a:solidFill>
            <a:round/>
            <a:headEnd/>
            <a:tailEnd type="triangle" w="lg" len="lg"/>
          </a:ln>
        </p:spPr>
      </p:cxnSp>
      <p:cxnSp>
        <p:nvCxnSpPr>
          <p:cNvPr id="26638" name="AutoShape 52"/>
          <p:cNvCxnSpPr>
            <a:cxnSpLocks noChangeShapeType="1"/>
          </p:cNvCxnSpPr>
          <p:nvPr/>
        </p:nvCxnSpPr>
        <p:spPr bwMode="auto">
          <a:xfrm rot="5400000">
            <a:off x="4725194" y="6095206"/>
            <a:ext cx="304800" cy="1588"/>
          </a:xfrm>
          <a:prstGeom prst="straightConnector1">
            <a:avLst/>
          </a:prstGeom>
          <a:noFill/>
          <a:ln w="9525">
            <a:solidFill>
              <a:schemeClr val="tx1"/>
            </a:solidFill>
            <a:round/>
            <a:headEnd/>
            <a:tailEnd type="triangle" w="lg" len="lg"/>
          </a:ln>
        </p:spPr>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0825" y="333375"/>
            <a:ext cx="8229600" cy="857250"/>
          </a:xfrm>
        </p:spPr>
        <p:txBody>
          <a:bodyPr>
            <a:normAutofit fontScale="90000"/>
          </a:bodyPr>
          <a:lstStyle/>
          <a:p>
            <a:pPr>
              <a:defRPr/>
            </a:pPr>
            <a:r>
              <a:rPr lang="en-US" sz="3200" dirty="0" smtClean="0"/>
              <a:t>The </a:t>
            </a:r>
            <a:r>
              <a:rPr lang="en-US" sz="3200" dirty="0" err="1" smtClean="0"/>
              <a:t>Naglieri</a:t>
            </a:r>
            <a:r>
              <a:rPr lang="en-US" sz="3200" dirty="0" smtClean="0"/>
              <a:t> Non-Verbal Ability Test (NNAT2)</a:t>
            </a:r>
            <a:r>
              <a:rPr lang="es-ES" sz="3200" dirty="0" smtClean="0"/>
              <a:t> </a:t>
            </a:r>
            <a:br>
              <a:rPr lang="es-ES" sz="3200" dirty="0" smtClean="0"/>
            </a:br>
            <a:r>
              <a:rPr lang="es-ES" sz="3200" i="1" dirty="0" smtClean="0">
                <a:solidFill>
                  <a:schemeClr val="accent1"/>
                </a:solidFill>
              </a:rPr>
              <a:t>Prueba no verbal de habilidad </a:t>
            </a:r>
            <a:r>
              <a:rPr lang="es-ES" sz="3200" i="1" dirty="0" err="1" smtClean="0">
                <a:solidFill>
                  <a:schemeClr val="accent1"/>
                </a:solidFill>
              </a:rPr>
              <a:t>Naglieri</a:t>
            </a:r>
            <a:r>
              <a:rPr lang="es-ES" sz="3200" i="1" dirty="0" smtClean="0">
                <a:solidFill>
                  <a:schemeClr val="accent1"/>
                </a:solidFill>
              </a:rPr>
              <a:t> (NNAT2)</a:t>
            </a:r>
          </a:p>
        </p:txBody>
      </p:sp>
      <p:sp>
        <p:nvSpPr>
          <p:cNvPr id="28675" name="Espace réservé du contenu 2"/>
          <p:cNvSpPr>
            <a:spLocks noGrp="1"/>
          </p:cNvSpPr>
          <p:nvPr>
            <p:ph idx="4294967295"/>
          </p:nvPr>
        </p:nvSpPr>
        <p:spPr>
          <a:xfrm>
            <a:off x="428625" y="1917700"/>
            <a:ext cx="8229600" cy="4511675"/>
          </a:xfrm>
        </p:spPr>
        <p:txBody>
          <a:bodyPr/>
          <a:lstStyle/>
          <a:p>
            <a:endParaRPr lang="en-US" sz="2000" i="1" smtClean="0">
              <a:solidFill>
                <a:schemeClr val="hlink"/>
              </a:solidFill>
            </a:endParaRPr>
          </a:p>
          <a:p>
            <a:endParaRPr lang="en-US" sz="2000" i="1" smtClean="0">
              <a:solidFill>
                <a:schemeClr val="hlink"/>
              </a:solidFill>
            </a:endParaRPr>
          </a:p>
        </p:txBody>
      </p:sp>
      <p:pic>
        <p:nvPicPr>
          <p:cNvPr id="28676" name="Picture 4" descr="districtseal110"/>
          <p:cNvPicPr>
            <a:picLocks noChangeAspect="1" noChangeArrowheads="1"/>
          </p:cNvPicPr>
          <p:nvPr/>
        </p:nvPicPr>
        <p:blipFill>
          <a:blip r:embed="rId3"/>
          <a:srcRect/>
          <a:stretch>
            <a:fillRect/>
          </a:stretch>
        </p:blipFill>
        <p:spPr bwMode="auto">
          <a:xfrm>
            <a:off x="0" y="5810250"/>
            <a:ext cx="1047750" cy="1047750"/>
          </a:xfrm>
          <a:prstGeom prst="rect">
            <a:avLst/>
          </a:prstGeom>
          <a:noFill/>
          <a:ln w="9525">
            <a:noFill/>
            <a:miter lim="800000"/>
            <a:headEnd/>
            <a:tailEnd/>
          </a:ln>
        </p:spPr>
      </p:pic>
      <p:sp>
        <p:nvSpPr>
          <p:cNvPr id="28677" name="Rectangle 5"/>
          <p:cNvSpPr>
            <a:spLocks noChangeArrowheads="1"/>
          </p:cNvSpPr>
          <p:nvPr/>
        </p:nvSpPr>
        <p:spPr bwMode="auto">
          <a:xfrm>
            <a:off x="250825" y="1773238"/>
            <a:ext cx="8642350" cy="366712"/>
          </a:xfrm>
          <a:prstGeom prst="rect">
            <a:avLst/>
          </a:prstGeom>
          <a:noFill/>
          <a:ln w="9525">
            <a:noFill/>
            <a:miter lim="800000"/>
            <a:headEnd/>
            <a:tailEnd/>
          </a:ln>
        </p:spPr>
        <p:txBody>
          <a:bodyPr>
            <a:spAutoFit/>
          </a:bodyPr>
          <a:lstStyle/>
          <a:p>
            <a:endParaRPr lang="en-US" i="1">
              <a:solidFill>
                <a:schemeClr val="hlink"/>
              </a:solidFill>
              <a:latin typeface="Arial" charset="0"/>
            </a:endParaRPr>
          </a:p>
        </p:txBody>
      </p:sp>
      <p:sp>
        <p:nvSpPr>
          <p:cNvPr id="28678" name="Rectangle 6"/>
          <p:cNvSpPr>
            <a:spLocks noChangeArrowheads="1"/>
          </p:cNvSpPr>
          <p:nvPr/>
        </p:nvSpPr>
        <p:spPr bwMode="auto">
          <a:xfrm>
            <a:off x="836613" y="1371600"/>
            <a:ext cx="8154987" cy="5324475"/>
          </a:xfrm>
          <a:prstGeom prst="rect">
            <a:avLst/>
          </a:prstGeom>
          <a:noFill/>
          <a:ln w="9525">
            <a:noFill/>
            <a:miter lim="800000"/>
            <a:headEnd/>
            <a:tailEnd/>
          </a:ln>
        </p:spPr>
        <p:txBody>
          <a:bodyPr>
            <a:spAutoFit/>
          </a:bodyPr>
          <a:lstStyle/>
          <a:p>
            <a:pPr>
              <a:buFont typeface="Wingdings" pitchFamily="2" charset="2"/>
              <a:buChar char="ü"/>
            </a:pPr>
            <a:r>
              <a:rPr lang="en-US" sz="1700">
                <a:latin typeface="Arial" charset="0"/>
              </a:rPr>
              <a:t>One of the measures we use in identifying students for GATE is the Naglieri Non-Verbal Ability Test (NNAT2).  Parents must provide permission for their child to take the test.  </a:t>
            </a:r>
          </a:p>
          <a:p>
            <a:pPr>
              <a:buFont typeface="Wingdings" pitchFamily="2" charset="2"/>
              <a:buChar char="ü"/>
            </a:pPr>
            <a:r>
              <a:rPr lang="es-ES" sz="1700" i="1">
                <a:solidFill>
                  <a:schemeClr val="accent1"/>
                </a:solidFill>
                <a:latin typeface="Arial" charset="0"/>
              </a:rPr>
              <a:t>Una de las medidas que usamos para identificar alumnos para GATE es la Prueba no verbal de habilidad Naglieri (NNAT2). Los padres deben dar permiso para que su hijo/a presente la prueba.</a:t>
            </a:r>
          </a:p>
          <a:p>
            <a:pPr>
              <a:buFont typeface="Wingdings" pitchFamily="2" charset="2"/>
              <a:buChar char="ü"/>
            </a:pPr>
            <a:r>
              <a:rPr lang="en-US" sz="1700">
                <a:latin typeface="Arial" charset="0"/>
              </a:rPr>
              <a:t>This is not a test for which a student can “study”.  It does not measure academic knowledge.  It measures the student’s ability to think logically.</a:t>
            </a:r>
          </a:p>
          <a:p>
            <a:pPr>
              <a:buFont typeface="Wingdings" pitchFamily="2" charset="2"/>
              <a:buChar char="ü"/>
            </a:pPr>
            <a:r>
              <a:rPr lang="es-ES" sz="1700" i="1">
                <a:solidFill>
                  <a:schemeClr val="accent1"/>
                </a:solidFill>
                <a:latin typeface="Arial" charset="0"/>
              </a:rPr>
              <a:t>No se “estudia” para esta prueba. No mide conocimiento académico, sino la habilidad de un alumno para pensar lógicamente.</a:t>
            </a:r>
          </a:p>
          <a:p>
            <a:pPr>
              <a:buFont typeface="Wingdings" pitchFamily="2" charset="2"/>
              <a:buChar char="ü"/>
            </a:pPr>
            <a:r>
              <a:rPr lang="en-US" sz="1700">
                <a:latin typeface="Arial" charset="0"/>
              </a:rPr>
              <a:t>It is 30 minutes long and the student takes it on a computer at school</a:t>
            </a:r>
            <a:r>
              <a:rPr lang="en-US" sz="1700" i="1">
                <a:solidFill>
                  <a:schemeClr val="accent1"/>
                </a:solidFill>
                <a:latin typeface="Arial" charset="0"/>
              </a:rPr>
              <a:t>.  </a:t>
            </a:r>
          </a:p>
          <a:p>
            <a:pPr>
              <a:buFont typeface="Wingdings" pitchFamily="2" charset="2"/>
              <a:buChar char="ü"/>
            </a:pPr>
            <a:r>
              <a:rPr lang="es-ES" sz="1700" i="1">
                <a:solidFill>
                  <a:schemeClr val="accent1"/>
                </a:solidFill>
                <a:latin typeface="Arial" charset="0"/>
              </a:rPr>
              <a:t>Dura 30 minutos y el alumno/a lo presenta en la computadora en la escuela.</a:t>
            </a:r>
          </a:p>
          <a:p>
            <a:pPr>
              <a:buFont typeface="Wingdings" pitchFamily="2" charset="2"/>
              <a:buChar char="ü"/>
            </a:pPr>
            <a:r>
              <a:rPr lang="en-US" sz="1700">
                <a:latin typeface="Arial" charset="0"/>
              </a:rPr>
              <a:t>Parents receive results of this test with an explanation of their child’s score.  It is sent home with the student about one month after the test.</a:t>
            </a:r>
            <a:r>
              <a:rPr lang="en-US" sz="1700" i="1">
                <a:solidFill>
                  <a:schemeClr val="accent1"/>
                </a:solidFill>
                <a:latin typeface="Arial" charset="0"/>
              </a:rPr>
              <a:t>  </a:t>
            </a:r>
          </a:p>
          <a:p>
            <a:pPr>
              <a:buFont typeface="Wingdings" pitchFamily="2" charset="2"/>
              <a:buChar char="ü"/>
            </a:pPr>
            <a:r>
              <a:rPr lang="es-ES" sz="1700" i="1">
                <a:solidFill>
                  <a:schemeClr val="accent1"/>
                </a:solidFill>
                <a:latin typeface="Arial" charset="0"/>
              </a:rPr>
              <a:t>Los padres reciben los resultados de la prueba con una explicación sobre la puntuación del alumno/a. Se envía a casa con el alumno/a como un mes después.</a:t>
            </a:r>
          </a:p>
          <a:p>
            <a:pPr>
              <a:buFont typeface="Wingdings" pitchFamily="2" charset="2"/>
              <a:buChar char="ü"/>
            </a:pPr>
            <a:r>
              <a:rPr lang="en-US" sz="1700">
                <a:latin typeface="Arial" charset="0"/>
              </a:rPr>
              <a:t>This test is NOT the deciding factor in placement into GATE.  It is only one of several pieces of evidence that is considered by the placement committee.</a:t>
            </a:r>
            <a:r>
              <a:rPr lang="en-US" sz="1700" i="1">
                <a:solidFill>
                  <a:schemeClr val="accent1"/>
                </a:solidFill>
                <a:latin typeface="Arial" charset="0"/>
              </a:rPr>
              <a:t>   </a:t>
            </a:r>
          </a:p>
          <a:p>
            <a:pPr>
              <a:buFont typeface="Wingdings" pitchFamily="2" charset="2"/>
              <a:buChar char="ü"/>
            </a:pPr>
            <a:r>
              <a:rPr lang="es-ES" sz="1700" i="1">
                <a:solidFill>
                  <a:schemeClr val="accent1"/>
                </a:solidFill>
                <a:latin typeface="Arial" charset="0"/>
              </a:rPr>
              <a:t>Esta prueba NO es el factor decisivo para colocación en GATE. Es sólo una de varias evidencias que considera el comité de colocación.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0825" y="333375"/>
            <a:ext cx="8229600" cy="857250"/>
          </a:xfrm>
        </p:spPr>
        <p:txBody>
          <a:bodyPr>
            <a:normAutofit fontScale="90000"/>
          </a:bodyPr>
          <a:lstStyle/>
          <a:p>
            <a:pPr>
              <a:defRPr/>
            </a:pPr>
            <a:r>
              <a:rPr lang="en-US" sz="3600" dirty="0" smtClean="0"/>
              <a:t>A Sample of the NNAT2 Test</a:t>
            </a:r>
            <a:r>
              <a:rPr lang="en-US" sz="3600" i="1" dirty="0" smtClean="0">
                <a:solidFill>
                  <a:schemeClr val="accent1"/>
                </a:solidFill>
              </a:rPr>
              <a:t/>
            </a:r>
            <a:br>
              <a:rPr lang="en-US" sz="3600" i="1" dirty="0" smtClean="0">
                <a:solidFill>
                  <a:schemeClr val="accent1"/>
                </a:solidFill>
              </a:rPr>
            </a:br>
            <a:r>
              <a:rPr lang="es-ES" sz="3600" i="1" dirty="0" smtClean="0">
                <a:solidFill>
                  <a:schemeClr val="accent1"/>
                </a:solidFill>
              </a:rPr>
              <a:t>Muestra de la prueba NNAT2</a:t>
            </a:r>
          </a:p>
        </p:txBody>
      </p:sp>
      <p:sp>
        <p:nvSpPr>
          <p:cNvPr id="29699" name="Espace réservé du contenu 2"/>
          <p:cNvSpPr>
            <a:spLocks noGrp="1"/>
          </p:cNvSpPr>
          <p:nvPr>
            <p:ph idx="4294967295"/>
          </p:nvPr>
        </p:nvSpPr>
        <p:spPr>
          <a:xfrm>
            <a:off x="428625" y="1917700"/>
            <a:ext cx="8229600" cy="4511675"/>
          </a:xfrm>
        </p:spPr>
        <p:txBody>
          <a:bodyPr/>
          <a:lstStyle/>
          <a:p>
            <a:endParaRPr lang="en-US" sz="2000" i="1" smtClean="0">
              <a:solidFill>
                <a:schemeClr val="hlink"/>
              </a:solidFill>
            </a:endParaRPr>
          </a:p>
          <a:p>
            <a:endParaRPr lang="en-US" sz="2000" i="1" smtClean="0">
              <a:solidFill>
                <a:schemeClr val="hlink"/>
              </a:solidFill>
            </a:endParaRPr>
          </a:p>
        </p:txBody>
      </p:sp>
      <p:pic>
        <p:nvPicPr>
          <p:cNvPr id="29700" name="Picture 4" descr="districtseal110"/>
          <p:cNvPicPr>
            <a:picLocks noChangeAspect="1" noChangeArrowheads="1"/>
          </p:cNvPicPr>
          <p:nvPr/>
        </p:nvPicPr>
        <p:blipFill>
          <a:blip r:embed="rId4"/>
          <a:srcRect/>
          <a:stretch>
            <a:fillRect/>
          </a:stretch>
        </p:blipFill>
        <p:spPr bwMode="auto">
          <a:xfrm>
            <a:off x="0" y="5810250"/>
            <a:ext cx="1047750" cy="1047750"/>
          </a:xfrm>
          <a:prstGeom prst="rect">
            <a:avLst/>
          </a:prstGeom>
          <a:noFill/>
          <a:ln w="9525">
            <a:noFill/>
            <a:miter lim="800000"/>
            <a:headEnd/>
            <a:tailEnd/>
          </a:ln>
        </p:spPr>
      </p:pic>
      <p:pic>
        <p:nvPicPr>
          <p:cNvPr id="29701" name="Picture 6" descr="nnat2"/>
          <p:cNvPicPr>
            <a:picLocks noChangeAspect="1" noChangeArrowheads="1"/>
          </p:cNvPicPr>
          <p:nvPr/>
        </p:nvPicPr>
        <p:blipFill>
          <a:blip r:embed="rId5"/>
          <a:srcRect/>
          <a:stretch>
            <a:fillRect/>
          </a:stretch>
        </p:blipFill>
        <p:spPr bwMode="auto">
          <a:xfrm>
            <a:off x="539750" y="2781300"/>
            <a:ext cx="3900488" cy="2228850"/>
          </a:xfrm>
          <a:prstGeom prst="rect">
            <a:avLst/>
          </a:prstGeom>
          <a:noFill/>
          <a:ln w="9525">
            <a:noFill/>
            <a:miter lim="800000"/>
            <a:headEnd/>
            <a:tailEnd/>
          </a:ln>
        </p:spPr>
      </p:pic>
      <p:pic>
        <p:nvPicPr>
          <p:cNvPr id="29702" name="Picture 7" descr="nnat1"/>
          <p:cNvPicPr>
            <a:picLocks noChangeAspect="1" noChangeArrowheads="1"/>
          </p:cNvPicPr>
          <p:nvPr/>
        </p:nvPicPr>
        <p:blipFill>
          <a:blip r:embed="rId6"/>
          <a:srcRect/>
          <a:stretch>
            <a:fillRect/>
          </a:stretch>
        </p:blipFill>
        <p:spPr bwMode="auto">
          <a:xfrm>
            <a:off x="5240338" y="2857500"/>
            <a:ext cx="3324225" cy="2171700"/>
          </a:xfrm>
          <a:prstGeom prst="rect">
            <a:avLst/>
          </a:prstGeom>
          <a:noFill/>
          <a:ln w="9525">
            <a:noFill/>
            <a:miter lim="800000"/>
            <a:headEnd/>
            <a:tailEnd/>
          </a:ln>
        </p:spPr>
      </p:pic>
      <p:sp>
        <p:nvSpPr>
          <p:cNvPr id="29703" name="Text Box 8"/>
          <p:cNvSpPr txBox="1">
            <a:spLocks noChangeArrowheads="1"/>
          </p:cNvSpPr>
          <p:nvPr/>
        </p:nvSpPr>
        <p:spPr bwMode="auto">
          <a:xfrm>
            <a:off x="179388" y="1989138"/>
            <a:ext cx="8713787" cy="641350"/>
          </a:xfrm>
          <a:prstGeom prst="rect">
            <a:avLst/>
          </a:prstGeom>
          <a:noFill/>
          <a:ln w="9525">
            <a:noFill/>
            <a:miter lim="800000"/>
            <a:headEnd/>
            <a:tailEnd/>
          </a:ln>
        </p:spPr>
        <p:txBody>
          <a:bodyPr>
            <a:spAutoFit/>
          </a:bodyPr>
          <a:lstStyle/>
          <a:p>
            <a:pPr algn="ctr">
              <a:spcBef>
                <a:spcPct val="50000"/>
              </a:spcBef>
            </a:pPr>
            <a:r>
              <a:rPr lang="en-US">
                <a:latin typeface="Arial" charset="0"/>
              </a:rPr>
              <a:t>Here are two examples of the types of items that students solve on this test </a:t>
            </a:r>
            <a:r>
              <a:rPr lang="es-ES" i="1">
                <a:solidFill>
                  <a:schemeClr val="accent1"/>
                </a:solidFill>
                <a:latin typeface="Arial" charset="0"/>
              </a:rPr>
              <a:t>/</a:t>
            </a:r>
            <a:br>
              <a:rPr lang="es-ES" i="1">
                <a:solidFill>
                  <a:schemeClr val="accent1"/>
                </a:solidFill>
                <a:latin typeface="Arial" charset="0"/>
              </a:rPr>
            </a:br>
            <a:r>
              <a:rPr lang="es-ES" i="1">
                <a:solidFill>
                  <a:schemeClr val="accent1"/>
                </a:solidFill>
                <a:latin typeface="Arial" charset="0"/>
              </a:rPr>
              <a:t>He aquí dos ejemplos de lo que tienen que resolver los alumnos en esta prueba</a:t>
            </a:r>
            <a:r>
              <a:rPr lang="es-ES">
                <a:solidFill>
                  <a:schemeClr val="accent1"/>
                </a:solidFill>
                <a:latin typeface="Arial" charset="0"/>
              </a:rPr>
              <a:t>.</a:t>
            </a:r>
            <a:r>
              <a:rPr lang="es-ES">
                <a:latin typeface="Arial"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0825" y="333375"/>
            <a:ext cx="8229600" cy="857250"/>
          </a:xfrm>
        </p:spPr>
        <p:txBody>
          <a:bodyPr>
            <a:normAutofit fontScale="90000"/>
          </a:bodyPr>
          <a:lstStyle/>
          <a:p>
            <a:pPr>
              <a:defRPr/>
            </a:pPr>
            <a:r>
              <a:rPr lang="en-US" sz="3600" dirty="0" smtClean="0"/>
              <a:t>The Date of the NNAT2 Test</a:t>
            </a:r>
            <a:r>
              <a:rPr lang="en-US" sz="3600" i="1" dirty="0" smtClean="0">
                <a:solidFill>
                  <a:schemeClr val="accent1"/>
                </a:solidFill>
              </a:rPr>
              <a:t/>
            </a:r>
            <a:br>
              <a:rPr lang="en-US" sz="3600" i="1" dirty="0" smtClean="0">
                <a:solidFill>
                  <a:schemeClr val="accent1"/>
                </a:solidFill>
              </a:rPr>
            </a:br>
            <a:r>
              <a:rPr lang="es-ES" sz="3600" i="1" dirty="0" smtClean="0">
                <a:solidFill>
                  <a:schemeClr val="accent1"/>
                </a:solidFill>
              </a:rPr>
              <a:t>La fecha de la prueba NNAT2</a:t>
            </a:r>
          </a:p>
        </p:txBody>
      </p:sp>
      <p:sp>
        <p:nvSpPr>
          <p:cNvPr id="31747" name="Espace réservé du contenu 2"/>
          <p:cNvSpPr>
            <a:spLocks noGrp="1"/>
          </p:cNvSpPr>
          <p:nvPr>
            <p:ph idx="4294967295"/>
          </p:nvPr>
        </p:nvSpPr>
        <p:spPr>
          <a:xfrm>
            <a:off x="428625" y="1917700"/>
            <a:ext cx="8229600" cy="4511675"/>
          </a:xfrm>
        </p:spPr>
        <p:txBody>
          <a:bodyPr/>
          <a:lstStyle/>
          <a:p>
            <a:endParaRPr lang="en-US" sz="2000" i="1" smtClean="0">
              <a:solidFill>
                <a:schemeClr val="hlink"/>
              </a:solidFill>
            </a:endParaRPr>
          </a:p>
          <a:p>
            <a:endParaRPr lang="en-US" sz="2000" i="1" smtClean="0">
              <a:solidFill>
                <a:schemeClr val="hlink"/>
              </a:solidFill>
            </a:endParaRPr>
          </a:p>
        </p:txBody>
      </p:sp>
      <p:pic>
        <p:nvPicPr>
          <p:cNvPr id="31748" name="Picture 4" descr="districtseal110"/>
          <p:cNvPicPr>
            <a:picLocks noChangeAspect="1" noChangeArrowheads="1"/>
          </p:cNvPicPr>
          <p:nvPr/>
        </p:nvPicPr>
        <p:blipFill>
          <a:blip r:embed="rId4"/>
          <a:srcRect/>
          <a:stretch>
            <a:fillRect/>
          </a:stretch>
        </p:blipFill>
        <p:spPr bwMode="auto">
          <a:xfrm>
            <a:off x="0" y="5810250"/>
            <a:ext cx="1047750" cy="1047750"/>
          </a:xfrm>
          <a:prstGeom prst="rect">
            <a:avLst/>
          </a:prstGeom>
          <a:noFill/>
          <a:ln w="9525">
            <a:noFill/>
            <a:miter lim="800000"/>
            <a:headEnd/>
            <a:tailEnd/>
          </a:ln>
        </p:spPr>
      </p:pic>
      <p:sp>
        <p:nvSpPr>
          <p:cNvPr id="31749" name="Text Box 7"/>
          <p:cNvSpPr txBox="1">
            <a:spLocks noChangeArrowheads="1"/>
          </p:cNvSpPr>
          <p:nvPr/>
        </p:nvSpPr>
        <p:spPr bwMode="auto">
          <a:xfrm>
            <a:off x="179388" y="1989138"/>
            <a:ext cx="8713787" cy="1169987"/>
          </a:xfrm>
          <a:prstGeom prst="rect">
            <a:avLst/>
          </a:prstGeom>
          <a:noFill/>
          <a:ln w="9525">
            <a:noFill/>
            <a:miter lim="800000"/>
            <a:headEnd/>
            <a:tailEnd/>
          </a:ln>
        </p:spPr>
        <p:txBody>
          <a:bodyPr>
            <a:spAutoFit/>
          </a:bodyPr>
          <a:lstStyle/>
          <a:p>
            <a:pPr algn="ctr">
              <a:spcBef>
                <a:spcPct val="50000"/>
              </a:spcBef>
            </a:pPr>
            <a:r>
              <a:rPr lang="en-US" sz="2800">
                <a:latin typeface="Arial" charset="0"/>
              </a:rPr>
              <a:t>This year’s test for grades ______ will be _________</a:t>
            </a:r>
          </a:p>
          <a:p>
            <a:pPr algn="ctr">
              <a:spcBef>
                <a:spcPct val="50000"/>
              </a:spcBef>
            </a:pPr>
            <a:r>
              <a:rPr lang="es-ES" sz="2800" i="1">
                <a:solidFill>
                  <a:schemeClr val="accent1"/>
                </a:solidFill>
                <a:latin typeface="Arial" charset="0"/>
              </a:rPr>
              <a:t>La prueba de este año para los grados ____ será___</a:t>
            </a:r>
            <a:r>
              <a:rPr lang="es-ES" sz="2800">
                <a:latin typeface="Arial" charset="0"/>
              </a:rPr>
              <a:t>  </a:t>
            </a:r>
          </a:p>
        </p:txBody>
      </p:sp>
      <p:pic>
        <p:nvPicPr>
          <p:cNvPr id="31750" name="Picture 9" descr="MC900312682[1]"/>
          <p:cNvPicPr>
            <a:picLocks noChangeAspect="1" noChangeArrowheads="1"/>
          </p:cNvPicPr>
          <p:nvPr/>
        </p:nvPicPr>
        <p:blipFill>
          <a:blip r:embed="rId5"/>
          <a:srcRect/>
          <a:stretch>
            <a:fillRect/>
          </a:stretch>
        </p:blipFill>
        <p:spPr bwMode="auto">
          <a:xfrm>
            <a:off x="3348038" y="3933825"/>
            <a:ext cx="2216150" cy="2249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3793" name="Picture 4"/>
          <p:cNvPicPr>
            <a:picLocks noGrp="1" noChangeAspect="1" noChangeArrowheads="1"/>
          </p:cNvPicPr>
          <p:nvPr>
            <p:ph type="body" idx="1"/>
          </p:nvPr>
        </p:nvPicPr>
        <p:blipFill>
          <a:blip r:embed="rId3"/>
          <a:srcRect/>
          <a:stretch>
            <a:fillRect/>
          </a:stretch>
        </p:blipFill>
        <p:spPr>
          <a:xfrm>
            <a:off x="1836738" y="36513"/>
            <a:ext cx="4964112" cy="6669087"/>
          </a:xfrm>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5841" name="Picture 8"/>
          <p:cNvPicPr>
            <a:picLocks noChangeAspect="1" noChangeArrowheads="1"/>
          </p:cNvPicPr>
          <p:nvPr/>
        </p:nvPicPr>
        <p:blipFill>
          <a:blip r:embed="rId3"/>
          <a:srcRect/>
          <a:stretch>
            <a:fillRect/>
          </a:stretch>
        </p:blipFill>
        <p:spPr bwMode="auto">
          <a:xfrm>
            <a:off x="2124075" y="290513"/>
            <a:ext cx="4970463" cy="6186487"/>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0825" y="228600"/>
            <a:ext cx="8229600" cy="1066800"/>
          </a:xfrm>
        </p:spPr>
        <p:txBody>
          <a:bodyPr>
            <a:normAutofit fontScale="90000"/>
          </a:bodyPr>
          <a:lstStyle/>
          <a:p>
            <a:pPr>
              <a:defRPr/>
            </a:pPr>
            <a:r>
              <a:rPr lang="en-US" sz="3600" dirty="0" smtClean="0"/>
              <a:t>What If My Child Qualifies?</a:t>
            </a:r>
            <a:br>
              <a:rPr lang="en-US" sz="3600" dirty="0" smtClean="0"/>
            </a:br>
            <a:r>
              <a:rPr lang="es-ES" sz="3600" i="1" dirty="0" smtClean="0">
                <a:solidFill>
                  <a:schemeClr val="accent1"/>
                </a:solidFill>
              </a:rPr>
              <a:t>¿Qué pasa si califica mi hijo/a?</a:t>
            </a:r>
          </a:p>
        </p:txBody>
      </p:sp>
      <p:sp>
        <p:nvSpPr>
          <p:cNvPr id="37891" name="Espace réservé du contenu 2"/>
          <p:cNvSpPr>
            <a:spLocks noGrp="1"/>
          </p:cNvSpPr>
          <p:nvPr>
            <p:ph idx="4294967295"/>
          </p:nvPr>
        </p:nvSpPr>
        <p:spPr>
          <a:xfrm>
            <a:off x="428625" y="1917700"/>
            <a:ext cx="8229600" cy="4511675"/>
          </a:xfrm>
        </p:spPr>
        <p:txBody>
          <a:bodyPr/>
          <a:lstStyle/>
          <a:p>
            <a:endParaRPr lang="en-US" sz="2000" i="1" smtClean="0">
              <a:solidFill>
                <a:schemeClr val="hlink"/>
              </a:solidFill>
            </a:endParaRPr>
          </a:p>
          <a:p>
            <a:endParaRPr lang="en-US" sz="2000" i="1" smtClean="0">
              <a:solidFill>
                <a:schemeClr val="hlink"/>
              </a:solidFill>
            </a:endParaRPr>
          </a:p>
        </p:txBody>
      </p:sp>
      <p:pic>
        <p:nvPicPr>
          <p:cNvPr id="37892" name="Picture 4" descr="districtseal110"/>
          <p:cNvPicPr>
            <a:picLocks noChangeAspect="1" noChangeArrowheads="1"/>
          </p:cNvPicPr>
          <p:nvPr/>
        </p:nvPicPr>
        <p:blipFill>
          <a:blip r:embed="rId3"/>
          <a:srcRect/>
          <a:stretch>
            <a:fillRect/>
          </a:stretch>
        </p:blipFill>
        <p:spPr bwMode="auto">
          <a:xfrm>
            <a:off x="0" y="5810250"/>
            <a:ext cx="1047750" cy="1047750"/>
          </a:xfrm>
          <a:prstGeom prst="rect">
            <a:avLst/>
          </a:prstGeom>
          <a:noFill/>
          <a:ln w="9525">
            <a:noFill/>
            <a:miter lim="800000"/>
            <a:headEnd/>
            <a:tailEnd/>
          </a:ln>
        </p:spPr>
      </p:pic>
      <p:sp>
        <p:nvSpPr>
          <p:cNvPr id="37893" name="Text Box 5"/>
          <p:cNvSpPr txBox="1">
            <a:spLocks noChangeArrowheads="1"/>
          </p:cNvSpPr>
          <p:nvPr/>
        </p:nvSpPr>
        <p:spPr bwMode="auto">
          <a:xfrm>
            <a:off x="588963" y="1676400"/>
            <a:ext cx="8402637" cy="5078413"/>
          </a:xfrm>
          <a:prstGeom prst="rect">
            <a:avLst/>
          </a:prstGeom>
          <a:noFill/>
          <a:ln w="9525">
            <a:noFill/>
            <a:miter lim="800000"/>
            <a:headEnd/>
            <a:tailEnd/>
          </a:ln>
        </p:spPr>
        <p:txBody>
          <a:bodyPr>
            <a:spAutoFit/>
          </a:bodyPr>
          <a:lstStyle/>
          <a:p>
            <a:pPr>
              <a:spcBef>
                <a:spcPct val="50000"/>
              </a:spcBef>
              <a:buFont typeface="Wingdings" pitchFamily="2" charset="2"/>
              <a:buChar char="Ø"/>
            </a:pPr>
            <a:r>
              <a:rPr lang="en-US" sz="2400">
                <a:latin typeface="Arial" charset="0"/>
              </a:rPr>
              <a:t>If your child meets the criteria and qualifies for participation in the GATE Program/</a:t>
            </a:r>
            <a:r>
              <a:rPr lang="es-ES" sz="2400" i="1">
                <a:solidFill>
                  <a:schemeClr val="accent1"/>
                </a:solidFill>
                <a:latin typeface="Arial" charset="0"/>
              </a:rPr>
              <a:t>Si su hijo/a cumple con los requisitos y califica para participar en el Programa GATE</a:t>
            </a:r>
          </a:p>
          <a:p>
            <a:pPr lvl="1">
              <a:spcBef>
                <a:spcPct val="50000"/>
              </a:spcBef>
              <a:buFont typeface="Wingdings" pitchFamily="2" charset="2"/>
              <a:buChar char="Ø"/>
            </a:pPr>
            <a:r>
              <a:rPr lang="en-US" sz="2400">
                <a:latin typeface="Arial" charset="0"/>
              </a:rPr>
              <a:t>Your child will participate in their neighborhood school’s GATE program/</a:t>
            </a:r>
            <a:r>
              <a:rPr lang="es-ES" sz="2400" i="1">
                <a:solidFill>
                  <a:schemeClr val="accent1"/>
                </a:solidFill>
                <a:latin typeface="Arial" charset="0"/>
              </a:rPr>
              <a:t>Su hijo/a participará en el programa GATE de la escuela de su vecindario</a:t>
            </a:r>
          </a:p>
          <a:p>
            <a:pPr lvl="1">
              <a:spcBef>
                <a:spcPct val="50000"/>
              </a:spcBef>
              <a:buFont typeface="Wingdings" pitchFamily="2" charset="2"/>
              <a:buChar char="Ø"/>
            </a:pPr>
            <a:r>
              <a:rPr lang="en-US" sz="2400">
                <a:latin typeface="Arial" charset="0"/>
              </a:rPr>
              <a:t>There is no need to transfer to another school/</a:t>
            </a:r>
            <a:br>
              <a:rPr lang="en-US" sz="2400">
                <a:latin typeface="Arial" charset="0"/>
              </a:rPr>
            </a:br>
            <a:r>
              <a:rPr lang="es-ES" sz="2400" i="1">
                <a:solidFill>
                  <a:schemeClr val="accent1"/>
                </a:solidFill>
                <a:latin typeface="Arial" charset="0"/>
              </a:rPr>
              <a:t>No tendrá que cambiar de escuela a su hijo/a</a:t>
            </a:r>
          </a:p>
          <a:p>
            <a:pPr lvl="1">
              <a:spcBef>
                <a:spcPct val="50000"/>
              </a:spcBef>
              <a:buFont typeface="Wingdings" pitchFamily="2" charset="2"/>
              <a:buChar char="Ø"/>
            </a:pPr>
            <a:r>
              <a:rPr lang="en-US" sz="2400">
                <a:latin typeface="Arial" charset="0"/>
              </a:rPr>
              <a:t>All SAUSD schools offer a GATE program that is coordinated by a site GATE coordinator/</a:t>
            </a:r>
            <a:r>
              <a:rPr lang="es-ES" sz="2400" i="1">
                <a:solidFill>
                  <a:schemeClr val="accent1"/>
                </a:solidFill>
                <a:latin typeface="Arial" charset="0"/>
              </a:rPr>
              <a:t>Todas las escuelas del Distrito ofrecen un programa GATE, coordinado por una coordinadora GATE en la escuela</a:t>
            </a:r>
            <a:endParaRPr lang="en-US">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8914" name="Titre 1"/>
          <p:cNvSpPr>
            <a:spLocks noGrp="1"/>
          </p:cNvSpPr>
          <p:nvPr>
            <p:ph type="title" idx="4294967295"/>
          </p:nvPr>
        </p:nvSpPr>
        <p:spPr>
          <a:xfrm>
            <a:off x="250825" y="333375"/>
            <a:ext cx="8229600" cy="857250"/>
          </a:xfrm>
        </p:spPr>
        <p:txBody>
          <a:bodyPr/>
          <a:lstStyle/>
          <a:p>
            <a:r>
              <a:rPr lang="en-US" sz="4000" smtClean="0"/>
              <a:t>Program Design /</a:t>
            </a:r>
            <a:r>
              <a:rPr lang="es-ES" sz="4000" smtClean="0"/>
              <a:t> </a:t>
            </a:r>
            <a:r>
              <a:rPr lang="es-ES" sz="4000" i="1" smtClean="0">
                <a:solidFill>
                  <a:schemeClr val="accent1"/>
                </a:solidFill>
              </a:rPr>
              <a:t>Diseño del Programa</a:t>
            </a:r>
          </a:p>
        </p:txBody>
      </p:sp>
      <p:sp>
        <p:nvSpPr>
          <p:cNvPr id="38915" name="Espace réservé du contenu 2"/>
          <p:cNvSpPr>
            <a:spLocks noGrp="1"/>
          </p:cNvSpPr>
          <p:nvPr>
            <p:ph idx="4294967295"/>
          </p:nvPr>
        </p:nvSpPr>
        <p:spPr>
          <a:xfrm>
            <a:off x="428625" y="1917700"/>
            <a:ext cx="8229600" cy="4511675"/>
          </a:xfrm>
        </p:spPr>
        <p:txBody>
          <a:bodyPr/>
          <a:lstStyle/>
          <a:p>
            <a:endParaRPr lang="en-US" sz="2000" i="1" smtClean="0">
              <a:solidFill>
                <a:schemeClr val="hlink"/>
              </a:solidFill>
            </a:endParaRPr>
          </a:p>
          <a:p>
            <a:endParaRPr lang="en-US" sz="2000" i="1" smtClean="0">
              <a:solidFill>
                <a:schemeClr val="hlink"/>
              </a:solidFill>
            </a:endParaRPr>
          </a:p>
        </p:txBody>
      </p:sp>
      <p:pic>
        <p:nvPicPr>
          <p:cNvPr id="38916" name="Picture 4" descr="districtseal110"/>
          <p:cNvPicPr>
            <a:picLocks noChangeAspect="1" noChangeArrowheads="1"/>
          </p:cNvPicPr>
          <p:nvPr/>
        </p:nvPicPr>
        <p:blipFill>
          <a:blip r:embed="rId3"/>
          <a:srcRect/>
          <a:stretch>
            <a:fillRect/>
          </a:stretch>
        </p:blipFill>
        <p:spPr bwMode="auto">
          <a:xfrm>
            <a:off x="0" y="5810250"/>
            <a:ext cx="1047750" cy="1047750"/>
          </a:xfrm>
          <a:prstGeom prst="rect">
            <a:avLst/>
          </a:prstGeom>
          <a:noFill/>
          <a:ln w="9525">
            <a:noFill/>
            <a:miter lim="800000"/>
            <a:headEnd/>
            <a:tailEnd/>
          </a:ln>
        </p:spPr>
      </p:pic>
      <p:sp>
        <p:nvSpPr>
          <p:cNvPr id="38917" name="Rectangle 7"/>
          <p:cNvSpPr>
            <a:spLocks noChangeArrowheads="1"/>
          </p:cNvSpPr>
          <p:nvPr/>
        </p:nvSpPr>
        <p:spPr bwMode="auto">
          <a:xfrm>
            <a:off x="611188" y="1844675"/>
            <a:ext cx="7993062" cy="3416300"/>
          </a:xfrm>
          <a:prstGeom prst="rect">
            <a:avLst/>
          </a:prstGeom>
          <a:noFill/>
          <a:ln w="9525">
            <a:noFill/>
            <a:miter lim="800000"/>
            <a:headEnd/>
            <a:tailEnd/>
          </a:ln>
        </p:spPr>
        <p:txBody>
          <a:bodyPr>
            <a:spAutoFit/>
          </a:bodyPr>
          <a:lstStyle/>
          <a:p>
            <a:pPr>
              <a:buFont typeface="Wingdings" pitchFamily="2" charset="2"/>
              <a:buChar char="Ø"/>
            </a:pPr>
            <a:r>
              <a:rPr lang="en-US" sz="2400">
                <a:latin typeface="Arial" charset="0"/>
              </a:rPr>
              <a:t>Elementary schools serve gifted students during the school day via the “cluster” model, with approximately 5 or more identified gifted students placed in a general education class.  </a:t>
            </a:r>
          </a:p>
          <a:p>
            <a:pPr>
              <a:buFont typeface="Wingdings" pitchFamily="2" charset="2"/>
              <a:buChar char="Ø"/>
            </a:pPr>
            <a:endParaRPr lang="en-US" sz="2400" i="1">
              <a:solidFill>
                <a:schemeClr val="accent1"/>
              </a:solidFill>
              <a:latin typeface="Arial" charset="0"/>
            </a:endParaRPr>
          </a:p>
          <a:p>
            <a:pPr>
              <a:buFont typeface="Wingdings" pitchFamily="2" charset="2"/>
              <a:buChar char="Ø"/>
            </a:pPr>
            <a:r>
              <a:rPr lang="es-ES_tradnl" sz="2400" i="1">
                <a:solidFill>
                  <a:schemeClr val="accent1"/>
                </a:solidFill>
                <a:latin typeface="Arial" charset="0"/>
              </a:rPr>
              <a:t>Las escuelas primarias dan servicios a los alumnos dotados durante el horario escolar mediante el modelo de “agrupación”, con unos 5</a:t>
            </a:r>
            <a:r>
              <a:rPr lang="es-ES_tradnl" sz="2400">
                <a:solidFill>
                  <a:srgbClr val="FF0000"/>
                </a:solidFill>
                <a:latin typeface="Arial" charset="0"/>
              </a:rPr>
              <a:t> </a:t>
            </a:r>
            <a:r>
              <a:rPr lang="es-ES_tradnl" sz="2400" i="1">
                <a:solidFill>
                  <a:schemeClr val="accent1"/>
                </a:solidFill>
                <a:latin typeface="Arial" charset="0"/>
              </a:rPr>
              <a:t>alumnos dotados identificados o más, colocados en una clase de educación general</a:t>
            </a:r>
            <a:r>
              <a:rPr lang="es-ES_tradnl" sz="2400">
                <a:solidFill>
                  <a:schemeClr val="accent1"/>
                </a:solidFill>
                <a:latin typeface="Arial" charset="0"/>
              </a:rPr>
              <a:t>.</a:t>
            </a:r>
            <a:endParaRPr lang="es-ES_tradnl">
              <a:solidFill>
                <a:schemeClr val="accent1"/>
              </a:solidFill>
              <a:latin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0825" y="333375"/>
            <a:ext cx="8229600" cy="857250"/>
          </a:xfrm>
        </p:spPr>
        <p:txBody>
          <a:bodyPr>
            <a:normAutofit fontScale="90000"/>
          </a:bodyPr>
          <a:lstStyle/>
          <a:p>
            <a:pPr>
              <a:defRPr/>
            </a:pPr>
            <a:r>
              <a:rPr lang="en-US" sz="4000" dirty="0" smtClean="0"/>
              <a:t>Program Design / </a:t>
            </a:r>
            <a:r>
              <a:rPr lang="es-ES" i="1" dirty="0" smtClean="0">
                <a:solidFill>
                  <a:schemeClr val="accent1"/>
                </a:solidFill>
              </a:rPr>
              <a:t>Diseño del Programa</a:t>
            </a:r>
            <a:endParaRPr lang="en-US" sz="4000" i="1" dirty="0" smtClean="0">
              <a:solidFill>
                <a:schemeClr val="accent1"/>
              </a:solidFill>
            </a:endParaRPr>
          </a:p>
        </p:txBody>
      </p:sp>
      <p:sp>
        <p:nvSpPr>
          <p:cNvPr id="39939" name="Espace réservé du contenu 2"/>
          <p:cNvSpPr>
            <a:spLocks noGrp="1"/>
          </p:cNvSpPr>
          <p:nvPr>
            <p:ph idx="4294967295"/>
          </p:nvPr>
        </p:nvSpPr>
        <p:spPr>
          <a:xfrm>
            <a:off x="428625" y="1917700"/>
            <a:ext cx="8229600" cy="4511675"/>
          </a:xfrm>
        </p:spPr>
        <p:txBody>
          <a:bodyPr/>
          <a:lstStyle/>
          <a:p>
            <a:endParaRPr lang="en-US" sz="2000" i="1" smtClean="0">
              <a:solidFill>
                <a:schemeClr val="hlink"/>
              </a:solidFill>
            </a:endParaRPr>
          </a:p>
          <a:p>
            <a:endParaRPr lang="en-US" sz="2000" i="1" smtClean="0">
              <a:solidFill>
                <a:schemeClr val="hlink"/>
              </a:solidFill>
            </a:endParaRPr>
          </a:p>
        </p:txBody>
      </p:sp>
      <p:pic>
        <p:nvPicPr>
          <p:cNvPr id="39940" name="Picture 4" descr="districtseal110"/>
          <p:cNvPicPr>
            <a:picLocks noChangeAspect="1" noChangeArrowheads="1"/>
          </p:cNvPicPr>
          <p:nvPr/>
        </p:nvPicPr>
        <p:blipFill>
          <a:blip r:embed="rId3"/>
          <a:srcRect/>
          <a:stretch>
            <a:fillRect/>
          </a:stretch>
        </p:blipFill>
        <p:spPr bwMode="auto">
          <a:xfrm>
            <a:off x="0" y="5810250"/>
            <a:ext cx="1047750" cy="1047750"/>
          </a:xfrm>
          <a:prstGeom prst="rect">
            <a:avLst/>
          </a:prstGeom>
          <a:noFill/>
          <a:ln w="9525">
            <a:noFill/>
            <a:miter lim="800000"/>
            <a:headEnd/>
            <a:tailEnd/>
          </a:ln>
        </p:spPr>
      </p:pic>
      <p:sp>
        <p:nvSpPr>
          <p:cNvPr id="39941" name="Rectangle 6"/>
          <p:cNvSpPr>
            <a:spLocks noChangeArrowheads="1"/>
          </p:cNvSpPr>
          <p:nvPr/>
        </p:nvSpPr>
        <p:spPr bwMode="auto">
          <a:xfrm>
            <a:off x="395288" y="2009775"/>
            <a:ext cx="8353425" cy="3046413"/>
          </a:xfrm>
          <a:prstGeom prst="rect">
            <a:avLst/>
          </a:prstGeom>
          <a:noFill/>
          <a:ln w="9525">
            <a:noFill/>
            <a:miter lim="800000"/>
            <a:headEnd/>
            <a:tailEnd/>
          </a:ln>
        </p:spPr>
        <p:txBody>
          <a:bodyPr>
            <a:spAutoFit/>
          </a:bodyPr>
          <a:lstStyle/>
          <a:p>
            <a:pPr>
              <a:buFont typeface="Wingdings" pitchFamily="2" charset="2"/>
              <a:buChar char="Ø"/>
            </a:pPr>
            <a:r>
              <a:rPr lang="en-US" sz="2400">
                <a:latin typeface="Arial" charset="0"/>
              </a:rPr>
              <a:t>Schools with high numbers of identified students may offer special day classes with the majority of the students in the class being formally identified.</a:t>
            </a:r>
          </a:p>
          <a:p>
            <a:pPr>
              <a:buFont typeface="Wingdings" pitchFamily="2" charset="2"/>
              <a:buChar char="Ø"/>
            </a:pPr>
            <a:endParaRPr lang="en-US" sz="2400">
              <a:latin typeface="Arial" charset="0"/>
            </a:endParaRPr>
          </a:p>
          <a:p>
            <a:pPr>
              <a:buFont typeface="Wingdings" pitchFamily="2" charset="2"/>
              <a:buChar char="Ø"/>
            </a:pPr>
            <a:endParaRPr lang="en-US" sz="2400">
              <a:latin typeface="Arial" charset="0"/>
            </a:endParaRPr>
          </a:p>
          <a:p>
            <a:pPr>
              <a:buFont typeface="Wingdings" pitchFamily="2" charset="2"/>
              <a:buChar char="Ø"/>
            </a:pPr>
            <a:r>
              <a:rPr lang="es-ES_tradnl" sz="2400" i="1">
                <a:solidFill>
                  <a:schemeClr val="accent1"/>
                </a:solidFill>
                <a:latin typeface="Arial" charset="0"/>
              </a:rPr>
              <a:t>Las escuelas con altas cifras de alumnos identificados pueden ofrecer clases diurnas especiales, donde la mayoría de los alumnos de la clase están identificados formalmente.</a:t>
            </a:r>
            <a:endParaRPr lang="en-US" sz="2400" i="1">
              <a:solidFill>
                <a:schemeClr val="accent1"/>
              </a:solidFill>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2" cstate="print">
            <a:lum/>
          </a:blip>
          <a:srcRect/>
          <a:stretch>
            <a:fillRect t="-6000" b="-6000"/>
          </a:stretch>
        </a:blipFill>
        <a:effectLst/>
      </p:bgPr>
    </p:bg>
    <p:spTree>
      <p:nvGrpSpPr>
        <p:cNvPr id="1" name=""/>
        <p:cNvGrpSpPr/>
        <p:nvPr/>
      </p:nvGrpSpPr>
      <p:grpSpPr>
        <a:xfrm>
          <a:off x="0" y="0"/>
          <a:ext cx="0" cy="0"/>
          <a:chOff x="0" y="0"/>
          <a:chExt cx="0" cy="0"/>
        </a:xfrm>
      </p:grpSpPr>
      <p:sp>
        <p:nvSpPr>
          <p:cNvPr id="16386" name="Titre 1"/>
          <p:cNvSpPr>
            <a:spLocks noGrp="1"/>
          </p:cNvSpPr>
          <p:nvPr>
            <p:ph type="title"/>
          </p:nvPr>
        </p:nvSpPr>
        <p:spPr>
          <a:xfrm>
            <a:off x="990600" y="274638"/>
            <a:ext cx="7696200" cy="1143000"/>
          </a:xfrm>
        </p:spPr>
        <p:txBody>
          <a:bodyPr/>
          <a:lstStyle/>
          <a:p>
            <a:pPr algn="l"/>
            <a:r>
              <a:rPr lang="en-US" smtClean="0">
                <a:solidFill>
                  <a:srgbClr val="404040"/>
                </a:solidFill>
              </a:rPr>
              <a:t>Tonight’s Agenda/</a:t>
            </a:r>
            <a:r>
              <a:rPr lang="es-ES" smtClean="0">
                <a:solidFill>
                  <a:srgbClr val="404040"/>
                </a:solidFill>
              </a:rPr>
              <a:t>Agenda de hoy</a:t>
            </a:r>
          </a:p>
        </p:txBody>
      </p:sp>
      <p:sp>
        <p:nvSpPr>
          <p:cNvPr id="16387" name="Espace réservé du contenu 2"/>
          <p:cNvSpPr>
            <a:spLocks noGrp="1"/>
          </p:cNvSpPr>
          <p:nvPr>
            <p:ph idx="1"/>
          </p:nvPr>
        </p:nvSpPr>
        <p:spPr>
          <a:xfrm>
            <a:off x="1600200" y="1676400"/>
            <a:ext cx="7234238" cy="4525963"/>
          </a:xfrm>
        </p:spPr>
        <p:txBody>
          <a:bodyPr/>
          <a:lstStyle/>
          <a:p>
            <a:pPr>
              <a:buFont typeface="Wingdings" pitchFamily="2" charset="2"/>
              <a:buChar char="Ø"/>
            </a:pPr>
            <a:r>
              <a:rPr lang="en-US" sz="2400" smtClean="0">
                <a:solidFill>
                  <a:srgbClr val="404040"/>
                </a:solidFill>
              </a:rPr>
              <a:t>Define « Gifted » and the GATE Program</a:t>
            </a:r>
          </a:p>
          <a:p>
            <a:pPr>
              <a:buFont typeface="Wingdings" pitchFamily="2" charset="2"/>
              <a:buChar char="Ø"/>
            </a:pPr>
            <a:r>
              <a:rPr lang="es-ES" sz="2400" i="1" smtClean="0">
                <a:solidFill>
                  <a:schemeClr val="accent1"/>
                </a:solidFill>
              </a:rPr>
              <a:t>Definición de «Superdotado» y el programa GATE</a:t>
            </a:r>
          </a:p>
          <a:p>
            <a:pPr>
              <a:buFont typeface="Wingdings" pitchFamily="2" charset="2"/>
              <a:buChar char="Ø"/>
            </a:pPr>
            <a:r>
              <a:rPr lang="en-US" sz="2400" smtClean="0">
                <a:solidFill>
                  <a:srgbClr val="404040"/>
                </a:solidFill>
              </a:rPr>
              <a:t>Provide an overview of the referral/testing/placement process</a:t>
            </a:r>
          </a:p>
          <a:p>
            <a:pPr>
              <a:buFont typeface="Wingdings" pitchFamily="2" charset="2"/>
              <a:buChar char="Ø"/>
            </a:pPr>
            <a:r>
              <a:rPr lang="es-ES" sz="2400" i="1" smtClean="0">
                <a:solidFill>
                  <a:schemeClr val="accent1"/>
                </a:solidFill>
              </a:rPr>
              <a:t>Resumen del proceso de remisión, prueba, colocación</a:t>
            </a:r>
          </a:p>
          <a:p>
            <a:pPr>
              <a:buFont typeface="Wingdings" pitchFamily="2" charset="2"/>
              <a:buChar char="Ø"/>
            </a:pPr>
            <a:r>
              <a:rPr lang="en-US" sz="2400" smtClean="0">
                <a:solidFill>
                  <a:srgbClr val="404040"/>
                </a:solidFill>
              </a:rPr>
              <a:t>Provide an overview of GATE Program Services</a:t>
            </a:r>
          </a:p>
          <a:p>
            <a:pPr>
              <a:buFont typeface="Wingdings" pitchFamily="2" charset="2"/>
              <a:buChar char="Ø"/>
            </a:pPr>
            <a:r>
              <a:rPr lang="es-ES" sz="2400" i="1" smtClean="0">
                <a:solidFill>
                  <a:schemeClr val="accent1"/>
                </a:solidFill>
              </a:rPr>
              <a:t>Resumen de los servicios del Programa GATE</a:t>
            </a:r>
          </a:p>
          <a:p>
            <a:pPr>
              <a:buFont typeface="Wingdings" pitchFamily="2" charset="2"/>
              <a:buChar char="Ø"/>
            </a:pPr>
            <a:r>
              <a:rPr lang="en-US" sz="2400" smtClean="0"/>
              <a:t>What are some of the characteristics of a gifted child?</a:t>
            </a:r>
          </a:p>
          <a:p>
            <a:pPr>
              <a:buFont typeface="Wingdings" pitchFamily="2" charset="2"/>
              <a:buChar char="Ø"/>
            </a:pPr>
            <a:r>
              <a:rPr lang="es-ES" sz="2400" i="1" smtClean="0">
                <a:solidFill>
                  <a:schemeClr val="accent1"/>
                </a:solidFill>
              </a:rPr>
              <a:t>Algunas características de un niño/a superdotado/a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0825" y="333375"/>
            <a:ext cx="8229600" cy="857250"/>
          </a:xfrm>
        </p:spPr>
        <p:txBody>
          <a:bodyPr>
            <a:normAutofit fontScale="90000"/>
          </a:bodyPr>
          <a:lstStyle/>
          <a:p>
            <a:pPr>
              <a:defRPr/>
            </a:pPr>
            <a:r>
              <a:rPr lang="en-US" sz="4000" dirty="0" smtClean="0"/>
              <a:t>Program Design /</a:t>
            </a:r>
            <a:r>
              <a:rPr lang="en-US" sz="4000" dirty="0" smtClean="0">
                <a:solidFill>
                  <a:schemeClr val="accent1"/>
                </a:solidFill>
              </a:rPr>
              <a:t> </a:t>
            </a:r>
            <a:r>
              <a:rPr lang="es-ES" i="1" dirty="0" smtClean="0">
                <a:solidFill>
                  <a:schemeClr val="accent1"/>
                </a:solidFill>
              </a:rPr>
              <a:t>Diseño del Programa</a:t>
            </a:r>
            <a:endParaRPr lang="en-US" sz="4000" i="1" dirty="0" smtClean="0">
              <a:solidFill>
                <a:schemeClr val="accent1"/>
              </a:solidFill>
            </a:endParaRPr>
          </a:p>
        </p:txBody>
      </p:sp>
      <p:sp>
        <p:nvSpPr>
          <p:cNvPr id="40963" name="Espace réservé du contenu 2"/>
          <p:cNvSpPr>
            <a:spLocks noGrp="1"/>
          </p:cNvSpPr>
          <p:nvPr>
            <p:ph idx="4294967295"/>
          </p:nvPr>
        </p:nvSpPr>
        <p:spPr>
          <a:xfrm>
            <a:off x="428625" y="1917700"/>
            <a:ext cx="8229600" cy="4511675"/>
          </a:xfrm>
        </p:spPr>
        <p:txBody>
          <a:bodyPr/>
          <a:lstStyle/>
          <a:p>
            <a:endParaRPr lang="en-US" sz="2000" i="1" smtClean="0">
              <a:solidFill>
                <a:schemeClr val="hlink"/>
              </a:solidFill>
            </a:endParaRPr>
          </a:p>
          <a:p>
            <a:endParaRPr lang="en-US" sz="2000" i="1" smtClean="0">
              <a:solidFill>
                <a:schemeClr val="hlink"/>
              </a:solidFill>
            </a:endParaRPr>
          </a:p>
        </p:txBody>
      </p:sp>
      <p:pic>
        <p:nvPicPr>
          <p:cNvPr id="40964" name="Picture 4" descr="districtseal110"/>
          <p:cNvPicPr>
            <a:picLocks noChangeAspect="1" noChangeArrowheads="1"/>
          </p:cNvPicPr>
          <p:nvPr/>
        </p:nvPicPr>
        <p:blipFill>
          <a:blip r:embed="rId3"/>
          <a:srcRect/>
          <a:stretch>
            <a:fillRect/>
          </a:stretch>
        </p:blipFill>
        <p:spPr bwMode="auto">
          <a:xfrm>
            <a:off x="0" y="5810250"/>
            <a:ext cx="1047750" cy="1047750"/>
          </a:xfrm>
          <a:prstGeom prst="rect">
            <a:avLst/>
          </a:prstGeom>
          <a:noFill/>
          <a:ln w="9525">
            <a:noFill/>
            <a:miter lim="800000"/>
            <a:headEnd/>
            <a:tailEnd/>
          </a:ln>
        </p:spPr>
      </p:pic>
      <p:sp>
        <p:nvSpPr>
          <p:cNvPr id="40965" name="Rectangle 6"/>
          <p:cNvSpPr>
            <a:spLocks noChangeArrowheads="1"/>
          </p:cNvSpPr>
          <p:nvPr/>
        </p:nvSpPr>
        <p:spPr bwMode="auto">
          <a:xfrm>
            <a:off x="468313" y="1916113"/>
            <a:ext cx="8351837" cy="3046412"/>
          </a:xfrm>
          <a:prstGeom prst="rect">
            <a:avLst/>
          </a:prstGeom>
          <a:noFill/>
          <a:ln w="9525">
            <a:noFill/>
            <a:miter lim="800000"/>
            <a:headEnd/>
            <a:tailEnd/>
          </a:ln>
        </p:spPr>
        <p:txBody>
          <a:bodyPr>
            <a:spAutoFit/>
          </a:bodyPr>
          <a:lstStyle/>
          <a:p>
            <a:pPr marL="342900" indent="-342900">
              <a:buFont typeface="Wingdings" pitchFamily="2" charset="2"/>
              <a:buChar char="Ø"/>
            </a:pPr>
            <a:r>
              <a:rPr lang="en-US" sz="2400">
                <a:latin typeface="Arial" charset="0"/>
              </a:rPr>
              <a:t>In the secondary classrooms, gifted students are scheduled into Honors-level and Advanced Placement classes.</a:t>
            </a:r>
          </a:p>
          <a:p>
            <a:pPr marL="342900" indent="-342900">
              <a:buFont typeface="Wingdings" pitchFamily="2" charset="2"/>
              <a:buNone/>
            </a:pPr>
            <a:endParaRPr lang="en-US" sz="2400">
              <a:latin typeface="Arial" charset="0"/>
            </a:endParaRPr>
          </a:p>
          <a:p>
            <a:pPr marL="342900" indent="-342900">
              <a:buFont typeface="Wingdings" pitchFamily="2" charset="2"/>
              <a:buChar char="Ø"/>
            </a:pPr>
            <a:endParaRPr lang="en-US" sz="2400">
              <a:latin typeface="Arial" charset="0"/>
            </a:endParaRPr>
          </a:p>
          <a:p>
            <a:pPr marL="342900" indent="-342900">
              <a:buFont typeface="Wingdings" pitchFamily="2" charset="2"/>
              <a:buChar char="Ø"/>
            </a:pPr>
            <a:r>
              <a:rPr lang="es-ES_tradnl" sz="2400" i="1">
                <a:solidFill>
                  <a:schemeClr val="accent1"/>
                </a:solidFill>
                <a:latin typeface="Arial" charset="0"/>
              </a:rPr>
              <a:t>En los salones de nivel secundario, los alumnos dotados son colocados en clases de Honores y de Colocación Avanzada.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0825" y="333375"/>
            <a:ext cx="8229600" cy="857250"/>
          </a:xfrm>
        </p:spPr>
        <p:txBody>
          <a:bodyPr>
            <a:normAutofit fontScale="90000"/>
          </a:bodyPr>
          <a:lstStyle/>
          <a:p>
            <a:pPr>
              <a:defRPr/>
            </a:pPr>
            <a:r>
              <a:rPr lang="en-US" sz="4000" dirty="0" smtClean="0"/>
              <a:t>Program Design /</a:t>
            </a:r>
            <a:r>
              <a:rPr lang="en-US" sz="4000" dirty="0" smtClean="0">
                <a:solidFill>
                  <a:schemeClr val="accent1"/>
                </a:solidFill>
              </a:rPr>
              <a:t> </a:t>
            </a:r>
            <a:r>
              <a:rPr lang="es-ES" i="1" dirty="0" smtClean="0">
                <a:solidFill>
                  <a:schemeClr val="accent1"/>
                </a:solidFill>
              </a:rPr>
              <a:t>Diseño del Programa</a:t>
            </a:r>
            <a:endParaRPr lang="en-US" sz="4000" i="1" dirty="0" smtClean="0">
              <a:solidFill>
                <a:schemeClr val="accent1"/>
              </a:solidFill>
            </a:endParaRPr>
          </a:p>
        </p:txBody>
      </p:sp>
      <p:sp>
        <p:nvSpPr>
          <p:cNvPr id="41987" name="Espace réservé du contenu 2"/>
          <p:cNvSpPr>
            <a:spLocks noGrp="1"/>
          </p:cNvSpPr>
          <p:nvPr>
            <p:ph idx="4294967295"/>
          </p:nvPr>
        </p:nvSpPr>
        <p:spPr>
          <a:xfrm>
            <a:off x="428625" y="1917700"/>
            <a:ext cx="8229600" cy="4511675"/>
          </a:xfrm>
        </p:spPr>
        <p:txBody>
          <a:bodyPr/>
          <a:lstStyle/>
          <a:p>
            <a:endParaRPr lang="en-US" sz="2000" i="1" smtClean="0">
              <a:solidFill>
                <a:schemeClr val="hlink"/>
              </a:solidFill>
            </a:endParaRPr>
          </a:p>
          <a:p>
            <a:endParaRPr lang="en-US" sz="2000" i="1" smtClean="0">
              <a:solidFill>
                <a:schemeClr val="hlink"/>
              </a:solidFill>
            </a:endParaRPr>
          </a:p>
        </p:txBody>
      </p:sp>
      <p:pic>
        <p:nvPicPr>
          <p:cNvPr id="41988" name="Picture 4" descr="districtseal110"/>
          <p:cNvPicPr>
            <a:picLocks noChangeAspect="1" noChangeArrowheads="1"/>
          </p:cNvPicPr>
          <p:nvPr/>
        </p:nvPicPr>
        <p:blipFill>
          <a:blip r:embed="rId3"/>
          <a:srcRect/>
          <a:stretch>
            <a:fillRect/>
          </a:stretch>
        </p:blipFill>
        <p:spPr bwMode="auto">
          <a:xfrm>
            <a:off x="0" y="5810250"/>
            <a:ext cx="1047750" cy="1047750"/>
          </a:xfrm>
          <a:prstGeom prst="rect">
            <a:avLst/>
          </a:prstGeom>
          <a:noFill/>
          <a:ln w="9525">
            <a:noFill/>
            <a:miter lim="800000"/>
            <a:headEnd/>
            <a:tailEnd/>
          </a:ln>
        </p:spPr>
      </p:pic>
      <p:sp>
        <p:nvSpPr>
          <p:cNvPr id="41989" name="Rectangle 5"/>
          <p:cNvSpPr>
            <a:spLocks noChangeArrowheads="1"/>
          </p:cNvSpPr>
          <p:nvPr/>
        </p:nvSpPr>
        <p:spPr bwMode="auto">
          <a:xfrm>
            <a:off x="250825" y="1773238"/>
            <a:ext cx="8642350" cy="366712"/>
          </a:xfrm>
          <a:prstGeom prst="rect">
            <a:avLst/>
          </a:prstGeom>
          <a:noFill/>
          <a:ln w="9525">
            <a:noFill/>
            <a:miter lim="800000"/>
            <a:headEnd/>
            <a:tailEnd/>
          </a:ln>
        </p:spPr>
        <p:txBody>
          <a:bodyPr>
            <a:spAutoFit/>
          </a:bodyPr>
          <a:lstStyle/>
          <a:p>
            <a:endParaRPr lang="en-US" i="1">
              <a:solidFill>
                <a:schemeClr val="hlink"/>
              </a:solidFill>
              <a:latin typeface="Arial" charset="0"/>
            </a:endParaRPr>
          </a:p>
        </p:txBody>
      </p:sp>
      <p:sp>
        <p:nvSpPr>
          <p:cNvPr id="41990" name="Rectangle 6"/>
          <p:cNvSpPr>
            <a:spLocks noChangeArrowheads="1"/>
          </p:cNvSpPr>
          <p:nvPr/>
        </p:nvSpPr>
        <p:spPr bwMode="auto">
          <a:xfrm>
            <a:off x="838200" y="1873250"/>
            <a:ext cx="7632700" cy="4473575"/>
          </a:xfrm>
          <a:prstGeom prst="rect">
            <a:avLst/>
          </a:prstGeom>
          <a:noFill/>
          <a:ln w="9525">
            <a:noFill/>
            <a:miter lim="800000"/>
            <a:headEnd/>
            <a:tailEnd/>
          </a:ln>
        </p:spPr>
        <p:txBody>
          <a:bodyPr>
            <a:spAutoFit/>
          </a:bodyPr>
          <a:lstStyle/>
          <a:p>
            <a:pPr algn="ctr"/>
            <a:r>
              <a:rPr lang="en-US" sz="2400">
                <a:latin typeface="Arial" charset="0"/>
              </a:rPr>
              <a:t>Most Important / </a:t>
            </a:r>
            <a:r>
              <a:rPr lang="es-ES_tradnl" sz="2400" i="1">
                <a:solidFill>
                  <a:schemeClr val="accent1"/>
                </a:solidFill>
                <a:latin typeface="Arial" charset="0"/>
              </a:rPr>
              <a:t>Muy importante</a:t>
            </a:r>
          </a:p>
          <a:p>
            <a:pPr algn="ctr"/>
            <a:endParaRPr lang="es-ES_tradnl" sz="2400" i="1">
              <a:solidFill>
                <a:schemeClr val="accent1"/>
              </a:solidFill>
              <a:latin typeface="Arial" charset="0"/>
            </a:endParaRPr>
          </a:p>
          <a:p>
            <a:pPr>
              <a:buFont typeface="Wingdings" pitchFamily="2" charset="2"/>
              <a:buChar char="Ø"/>
            </a:pPr>
            <a:r>
              <a:rPr lang="en-US" sz="2400">
                <a:latin typeface="Arial" charset="0"/>
              </a:rPr>
              <a:t>Teachers use the grade level standards and core curriculum for </a:t>
            </a:r>
            <a:r>
              <a:rPr lang="en-US" sz="2400" i="1">
                <a:latin typeface="Arial" charset="0"/>
              </a:rPr>
              <a:t>all</a:t>
            </a:r>
            <a:r>
              <a:rPr lang="en-US" sz="2400">
                <a:latin typeface="Arial" charset="0"/>
              </a:rPr>
              <a:t> students, as well as differentiated instructional strategies, to challenge GATE students to their highest potential. </a:t>
            </a:r>
          </a:p>
          <a:p>
            <a:pPr>
              <a:buFont typeface="Wingdings" pitchFamily="2" charset="2"/>
              <a:buChar char="Ø"/>
            </a:pPr>
            <a:endParaRPr lang="en-US" sz="2400">
              <a:latin typeface="Arial" charset="0"/>
            </a:endParaRPr>
          </a:p>
          <a:p>
            <a:pPr>
              <a:buFont typeface="Wingdings" pitchFamily="2" charset="2"/>
              <a:buChar char="Ø"/>
            </a:pPr>
            <a:endParaRPr lang="en-US" sz="2400">
              <a:latin typeface="Arial" charset="0"/>
            </a:endParaRPr>
          </a:p>
          <a:p>
            <a:pPr>
              <a:buFont typeface="Wingdings" pitchFamily="2" charset="2"/>
              <a:buChar char="Ø"/>
            </a:pPr>
            <a:r>
              <a:rPr lang="es-ES_tradnl" sz="2400" i="1">
                <a:solidFill>
                  <a:schemeClr val="accent1"/>
                </a:solidFill>
                <a:latin typeface="Arial" charset="0"/>
              </a:rPr>
              <a:t>Los maestros usan las normas y el plan de estudios principal para </a:t>
            </a:r>
            <a:r>
              <a:rPr lang="es-ES_tradnl" sz="2400" i="1" u="sng">
                <a:solidFill>
                  <a:schemeClr val="accent1"/>
                </a:solidFill>
                <a:latin typeface="Arial" charset="0"/>
              </a:rPr>
              <a:t>todos los alumnos</a:t>
            </a:r>
            <a:r>
              <a:rPr lang="es-ES_tradnl" sz="2400" i="1">
                <a:solidFill>
                  <a:schemeClr val="accent1"/>
                </a:solidFill>
                <a:latin typeface="Arial" charset="0"/>
              </a:rPr>
              <a:t>, al igual que estrategias de diferenciación, para impulsar a los alumnos dotados a alcanzar su máximo potencial.</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3010" name="Titre 1"/>
          <p:cNvSpPr>
            <a:spLocks noGrp="1"/>
          </p:cNvSpPr>
          <p:nvPr>
            <p:ph type="title" idx="4294967295"/>
          </p:nvPr>
        </p:nvSpPr>
        <p:spPr>
          <a:xfrm>
            <a:off x="250825" y="333375"/>
            <a:ext cx="8229600" cy="857250"/>
          </a:xfrm>
        </p:spPr>
        <p:txBody>
          <a:bodyPr/>
          <a:lstStyle/>
          <a:p>
            <a:r>
              <a:rPr lang="en-US" sz="3600" smtClean="0"/>
              <a:t>Questions?/</a:t>
            </a:r>
            <a:r>
              <a:rPr lang="es-ES" sz="3600" i="1" smtClean="0">
                <a:solidFill>
                  <a:schemeClr val="accent1"/>
                </a:solidFill>
              </a:rPr>
              <a:t>Preguntas</a:t>
            </a:r>
          </a:p>
        </p:txBody>
      </p:sp>
      <p:sp>
        <p:nvSpPr>
          <p:cNvPr id="43011" name="Espace réservé du contenu 2"/>
          <p:cNvSpPr>
            <a:spLocks noGrp="1"/>
          </p:cNvSpPr>
          <p:nvPr>
            <p:ph idx="4294967295"/>
          </p:nvPr>
        </p:nvSpPr>
        <p:spPr>
          <a:xfrm>
            <a:off x="428625" y="1917700"/>
            <a:ext cx="8229600" cy="4511675"/>
          </a:xfrm>
        </p:spPr>
        <p:txBody>
          <a:bodyPr/>
          <a:lstStyle/>
          <a:p>
            <a:endParaRPr lang="en-US" sz="2000" i="1" smtClean="0">
              <a:solidFill>
                <a:schemeClr val="hlink"/>
              </a:solidFill>
            </a:endParaRPr>
          </a:p>
          <a:p>
            <a:endParaRPr lang="en-US" sz="2000" i="1" smtClean="0">
              <a:solidFill>
                <a:schemeClr val="hlink"/>
              </a:solidFill>
            </a:endParaRPr>
          </a:p>
        </p:txBody>
      </p:sp>
      <p:pic>
        <p:nvPicPr>
          <p:cNvPr id="43012" name="Picture 4" descr="districtseal110"/>
          <p:cNvPicPr>
            <a:picLocks noChangeAspect="1" noChangeArrowheads="1"/>
          </p:cNvPicPr>
          <p:nvPr/>
        </p:nvPicPr>
        <p:blipFill>
          <a:blip r:embed="rId3"/>
          <a:srcRect/>
          <a:stretch>
            <a:fillRect/>
          </a:stretch>
        </p:blipFill>
        <p:spPr bwMode="auto">
          <a:xfrm>
            <a:off x="0" y="5810250"/>
            <a:ext cx="1047750" cy="1047750"/>
          </a:xfrm>
          <a:prstGeom prst="rect">
            <a:avLst/>
          </a:prstGeom>
          <a:noFill/>
          <a:ln w="9525">
            <a:noFill/>
            <a:miter lim="800000"/>
            <a:headEnd/>
            <a:tailEnd/>
          </a:ln>
        </p:spPr>
      </p:pic>
      <p:sp>
        <p:nvSpPr>
          <p:cNvPr id="43013" name="Text Box 5"/>
          <p:cNvSpPr txBox="1">
            <a:spLocks noChangeArrowheads="1"/>
          </p:cNvSpPr>
          <p:nvPr/>
        </p:nvSpPr>
        <p:spPr bwMode="auto">
          <a:xfrm>
            <a:off x="755650" y="2133600"/>
            <a:ext cx="7416800" cy="1077913"/>
          </a:xfrm>
          <a:prstGeom prst="rect">
            <a:avLst/>
          </a:prstGeom>
          <a:noFill/>
          <a:ln w="9525">
            <a:noFill/>
            <a:miter lim="800000"/>
            <a:headEnd/>
            <a:tailEnd/>
          </a:ln>
        </p:spPr>
        <p:txBody>
          <a:bodyPr>
            <a:spAutoFit/>
          </a:bodyPr>
          <a:lstStyle/>
          <a:p>
            <a:pPr algn="ctr">
              <a:spcBef>
                <a:spcPct val="50000"/>
              </a:spcBef>
            </a:pPr>
            <a:r>
              <a:rPr lang="en-US" sz="3200">
                <a:latin typeface="Calibri" pitchFamily="34" charset="0"/>
              </a:rPr>
              <a:t>What questions might you have?</a:t>
            </a:r>
            <a:br>
              <a:rPr lang="en-US" sz="3200">
                <a:latin typeface="Calibri" pitchFamily="34" charset="0"/>
              </a:rPr>
            </a:br>
            <a:r>
              <a:rPr lang="es-ES" sz="3200" i="1">
                <a:solidFill>
                  <a:schemeClr val="accent1"/>
                </a:solidFill>
                <a:latin typeface="Calibri" pitchFamily="34" charset="0"/>
              </a:rPr>
              <a:t>¿Qué preguntas podrían tener?</a:t>
            </a:r>
          </a:p>
        </p:txBody>
      </p:sp>
      <p:pic>
        <p:nvPicPr>
          <p:cNvPr id="43014" name="Picture 7" descr="MC900434411[1]"/>
          <p:cNvPicPr>
            <a:picLocks noChangeAspect="1" noChangeArrowheads="1"/>
          </p:cNvPicPr>
          <p:nvPr/>
        </p:nvPicPr>
        <p:blipFill>
          <a:blip r:embed="rId4"/>
          <a:srcRect/>
          <a:stretch>
            <a:fillRect/>
          </a:stretch>
        </p:blipFill>
        <p:spPr bwMode="auto">
          <a:xfrm>
            <a:off x="3492500" y="3213100"/>
            <a:ext cx="2138363" cy="2405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4034" name="Titre 1"/>
          <p:cNvSpPr>
            <a:spLocks noGrp="1"/>
          </p:cNvSpPr>
          <p:nvPr>
            <p:ph type="title"/>
          </p:nvPr>
        </p:nvSpPr>
        <p:spPr/>
        <p:txBody>
          <a:bodyPr/>
          <a:lstStyle/>
          <a:p>
            <a:r>
              <a:rPr lang="en-US" smtClean="0">
                <a:solidFill>
                  <a:srgbClr val="404040"/>
                </a:solidFill>
              </a:rPr>
              <a:t>Contact/</a:t>
            </a:r>
            <a:r>
              <a:rPr lang="es-ES" i="1" smtClean="0">
                <a:solidFill>
                  <a:schemeClr val="accent1"/>
                </a:solidFill>
              </a:rPr>
              <a:t>Comuníquese</a:t>
            </a:r>
          </a:p>
        </p:txBody>
      </p:sp>
      <p:sp>
        <p:nvSpPr>
          <p:cNvPr id="5" name="Espace réservé du contenu 2"/>
          <p:cNvSpPr>
            <a:spLocks noGrp="1"/>
          </p:cNvSpPr>
          <p:nvPr>
            <p:ph idx="1"/>
          </p:nvPr>
        </p:nvSpPr>
        <p:spPr>
          <a:xfrm>
            <a:off x="323850" y="1928813"/>
            <a:ext cx="8667750" cy="4624387"/>
          </a:xfrm>
        </p:spPr>
        <p:txBody>
          <a:bodyPr>
            <a:normAutofit lnSpcReduction="10000"/>
          </a:bodyPr>
          <a:lstStyle/>
          <a:p>
            <a:pPr>
              <a:buFont typeface="Wingdings" pitchFamily="2" charset="2"/>
              <a:buChar char="Ø"/>
              <a:defRPr/>
            </a:pPr>
            <a:r>
              <a:rPr lang="en-US" sz="2400" dirty="0" smtClean="0">
                <a:solidFill>
                  <a:srgbClr val="404040"/>
                </a:solidFill>
              </a:rPr>
              <a:t>The Site GATE Coordinator/</a:t>
            </a:r>
            <a:r>
              <a:rPr lang="es-ES" sz="2400" i="1" dirty="0" smtClean="0">
                <a:solidFill>
                  <a:schemeClr val="accent1"/>
                </a:solidFill>
              </a:rPr>
              <a:t>Coordinadora de GATE en la escuela:</a:t>
            </a:r>
          </a:p>
          <a:p>
            <a:pPr lvl="1">
              <a:buFont typeface="Wingdings" pitchFamily="2" charset="2"/>
              <a:buChar char="Ø"/>
              <a:defRPr/>
            </a:pPr>
            <a:r>
              <a:rPr lang="en-US" sz="2400" i="1" dirty="0" smtClean="0">
                <a:solidFill>
                  <a:schemeClr val="accent1"/>
                </a:solidFill>
              </a:rPr>
              <a:t>(add your name and email and school number)</a:t>
            </a:r>
          </a:p>
          <a:p>
            <a:pPr lvl="1">
              <a:buFont typeface="Wingdings" pitchFamily="2" charset="2"/>
              <a:buChar char="Ø"/>
              <a:defRPr/>
            </a:pPr>
            <a:endParaRPr lang="en-US" sz="2400" i="1" dirty="0" smtClean="0">
              <a:solidFill>
                <a:schemeClr val="accent1"/>
              </a:solidFill>
            </a:endParaRPr>
          </a:p>
          <a:p>
            <a:pPr>
              <a:buFont typeface="Wingdings" pitchFamily="2" charset="2"/>
              <a:buChar char="Ø"/>
              <a:defRPr/>
            </a:pPr>
            <a:r>
              <a:rPr lang="en-US" sz="2400" dirty="0" smtClean="0"/>
              <a:t>SAUSD GATE Office/</a:t>
            </a:r>
            <a:r>
              <a:rPr lang="es-ES" sz="2400" dirty="0" smtClean="0">
                <a:solidFill>
                  <a:schemeClr val="accent1"/>
                </a:solidFill>
              </a:rPr>
              <a:t>Oficina GATE en el Distrito</a:t>
            </a:r>
            <a:r>
              <a:rPr lang="es-ES" sz="2400" dirty="0" smtClean="0"/>
              <a:t>:</a:t>
            </a:r>
          </a:p>
          <a:p>
            <a:pPr lvl="1">
              <a:buFont typeface="Wingdings" pitchFamily="2" charset="2"/>
              <a:buChar char="Ø"/>
              <a:defRPr/>
            </a:pPr>
            <a:r>
              <a:rPr lang="en-US" sz="2400" dirty="0" smtClean="0"/>
              <a:t>Mrs. Michelle Rodriguez, Director of Elementary Educational Services @(714) 558-5676</a:t>
            </a:r>
          </a:p>
          <a:p>
            <a:pPr lvl="1">
              <a:buFont typeface="Wingdings" pitchFamily="2" charset="2"/>
              <a:buChar char="Ø"/>
              <a:defRPr/>
            </a:pPr>
            <a:r>
              <a:rPr lang="es-ES" sz="2400" i="1" dirty="0" smtClean="0">
                <a:solidFill>
                  <a:schemeClr val="accent1"/>
                </a:solidFill>
              </a:rPr>
              <a:t>Sra. Michelle Rodríguez, Directora de Servicios de Educación Primaria, al (714) 558-5676</a:t>
            </a:r>
          </a:p>
          <a:p>
            <a:pPr lvl="1">
              <a:buFont typeface="Wingdings" pitchFamily="2" charset="2"/>
              <a:buChar char="Ø"/>
              <a:defRPr/>
            </a:pPr>
            <a:r>
              <a:rPr lang="en-US" sz="2400" dirty="0" smtClean="0"/>
              <a:t>Dr. Kathy Apps, Secondary GATE Program Coordinator @ (714) 558-5771</a:t>
            </a:r>
          </a:p>
          <a:p>
            <a:pPr lvl="1">
              <a:buFont typeface="Wingdings" pitchFamily="2" charset="2"/>
              <a:buChar char="Ø"/>
              <a:defRPr/>
            </a:pPr>
            <a:r>
              <a:rPr lang="es-ES" sz="2400" i="1" dirty="0" smtClean="0">
                <a:solidFill>
                  <a:schemeClr val="accent1"/>
                </a:solidFill>
              </a:rPr>
              <a:t>Dra. </a:t>
            </a:r>
            <a:r>
              <a:rPr lang="es-ES" sz="2400" i="1" dirty="0" err="1" smtClean="0">
                <a:solidFill>
                  <a:schemeClr val="accent1"/>
                </a:solidFill>
              </a:rPr>
              <a:t>Kathy</a:t>
            </a:r>
            <a:r>
              <a:rPr lang="es-ES" sz="2400" i="1" dirty="0" smtClean="0">
                <a:solidFill>
                  <a:schemeClr val="accent1"/>
                </a:solidFill>
              </a:rPr>
              <a:t> Apps, Coordinadora del Programa GATE, Nivel Secundario, al (714) 558-5771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Titre 1"/>
          <p:cNvSpPr>
            <a:spLocks noGrp="1"/>
          </p:cNvSpPr>
          <p:nvPr>
            <p:ph type="title" idx="4294967295"/>
          </p:nvPr>
        </p:nvSpPr>
        <p:spPr>
          <a:xfrm>
            <a:off x="468313" y="260350"/>
            <a:ext cx="8424862" cy="857250"/>
          </a:xfrm>
        </p:spPr>
        <p:txBody>
          <a:bodyPr/>
          <a:lstStyle/>
          <a:p>
            <a:pPr algn="l"/>
            <a:r>
              <a:rPr lang="en-US" sz="2800" smtClean="0"/>
              <a:t>What is a Gifted Child?/</a:t>
            </a:r>
            <a:r>
              <a:rPr lang="es-ES" sz="2800" i="1" smtClean="0">
                <a:solidFill>
                  <a:schemeClr val="accent1"/>
                </a:solidFill>
              </a:rPr>
              <a:t>¿Qué es un niño superdotado?</a:t>
            </a:r>
          </a:p>
        </p:txBody>
      </p:sp>
      <p:sp>
        <p:nvSpPr>
          <p:cNvPr id="17411" name="Espace réservé du contenu 2"/>
          <p:cNvSpPr>
            <a:spLocks noGrp="1"/>
          </p:cNvSpPr>
          <p:nvPr>
            <p:ph idx="4294967295"/>
          </p:nvPr>
        </p:nvSpPr>
        <p:spPr>
          <a:xfrm>
            <a:off x="428625" y="1917700"/>
            <a:ext cx="8229600" cy="4511675"/>
          </a:xfrm>
        </p:spPr>
        <p:txBody>
          <a:bodyPr/>
          <a:lstStyle/>
          <a:p>
            <a:endParaRPr lang="en-US" sz="2000" i="1" smtClean="0">
              <a:solidFill>
                <a:schemeClr val="hlink"/>
              </a:solidFill>
            </a:endParaRPr>
          </a:p>
          <a:p>
            <a:endParaRPr lang="en-US" sz="2000" i="1" smtClean="0">
              <a:solidFill>
                <a:schemeClr val="hlink"/>
              </a:solidFill>
            </a:endParaRPr>
          </a:p>
        </p:txBody>
      </p:sp>
      <p:pic>
        <p:nvPicPr>
          <p:cNvPr id="17412" name="Picture 4" descr="districtseal110"/>
          <p:cNvPicPr>
            <a:picLocks noChangeAspect="1" noChangeArrowheads="1"/>
          </p:cNvPicPr>
          <p:nvPr/>
        </p:nvPicPr>
        <p:blipFill>
          <a:blip r:embed="rId3"/>
          <a:srcRect/>
          <a:stretch>
            <a:fillRect/>
          </a:stretch>
        </p:blipFill>
        <p:spPr bwMode="auto">
          <a:xfrm>
            <a:off x="0" y="5810250"/>
            <a:ext cx="1047750" cy="1047750"/>
          </a:xfrm>
          <a:prstGeom prst="rect">
            <a:avLst/>
          </a:prstGeom>
          <a:noFill/>
          <a:ln w="9525">
            <a:noFill/>
            <a:miter lim="800000"/>
            <a:headEnd/>
            <a:tailEnd/>
          </a:ln>
        </p:spPr>
      </p:pic>
      <p:pic>
        <p:nvPicPr>
          <p:cNvPr id="17413" name="Picture 3" descr="C:\Users\Kathy\AppData\Local\Microsoft\Windows\Temporary Internet Files\Content.IE5\ESYFJ2SA\MCj02502240000[1].wmf"/>
          <p:cNvPicPr>
            <a:picLocks noChangeAspect="1" noChangeArrowheads="1"/>
          </p:cNvPicPr>
          <p:nvPr/>
        </p:nvPicPr>
        <p:blipFill>
          <a:blip r:embed="rId4"/>
          <a:srcRect/>
          <a:stretch>
            <a:fillRect/>
          </a:stretch>
        </p:blipFill>
        <p:spPr bwMode="auto">
          <a:xfrm>
            <a:off x="7308850" y="5091113"/>
            <a:ext cx="1673225" cy="1766887"/>
          </a:xfrm>
          <a:prstGeom prst="rect">
            <a:avLst/>
          </a:prstGeom>
          <a:noFill/>
          <a:ln w="9525">
            <a:noFill/>
            <a:miter lim="800000"/>
            <a:headEnd/>
            <a:tailEnd/>
          </a:ln>
        </p:spPr>
      </p:pic>
      <p:sp>
        <p:nvSpPr>
          <p:cNvPr id="17414" name="Rectangle 7"/>
          <p:cNvSpPr>
            <a:spLocks noChangeArrowheads="1"/>
          </p:cNvSpPr>
          <p:nvPr/>
        </p:nvSpPr>
        <p:spPr bwMode="auto">
          <a:xfrm>
            <a:off x="1187450" y="2060575"/>
            <a:ext cx="2500313" cy="457200"/>
          </a:xfrm>
          <a:prstGeom prst="rect">
            <a:avLst/>
          </a:prstGeom>
          <a:noFill/>
          <a:ln w="9525">
            <a:noFill/>
            <a:miter lim="800000"/>
            <a:headEnd/>
            <a:tailEnd/>
          </a:ln>
        </p:spPr>
        <p:txBody>
          <a:bodyPr wrap="none">
            <a:spAutoFit/>
          </a:bodyPr>
          <a:lstStyle/>
          <a:p>
            <a:pPr>
              <a:spcBef>
                <a:spcPct val="20000"/>
              </a:spcBef>
              <a:buClr>
                <a:schemeClr val="accent1"/>
              </a:buClr>
              <a:buSzPct val="65000"/>
              <a:buFont typeface="Wingdings" pitchFamily="2" charset="2"/>
              <a:buNone/>
            </a:pPr>
            <a:r>
              <a:rPr lang="en-US" sz="2400" b="1">
                <a:latin typeface="Arial" charset="0"/>
              </a:rPr>
              <a:t>Children who …</a:t>
            </a:r>
          </a:p>
        </p:txBody>
      </p:sp>
      <p:sp>
        <p:nvSpPr>
          <p:cNvPr id="17415" name="Rectangle 8"/>
          <p:cNvSpPr>
            <a:spLocks noChangeArrowheads="1"/>
          </p:cNvSpPr>
          <p:nvPr/>
        </p:nvSpPr>
        <p:spPr bwMode="auto">
          <a:xfrm>
            <a:off x="755650" y="2565400"/>
            <a:ext cx="3887788" cy="2282825"/>
          </a:xfrm>
          <a:prstGeom prst="rect">
            <a:avLst/>
          </a:prstGeom>
          <a:noFill/>
          <a:ln w="9525">
            <a:noFill/>
            <a:miter lim="800000"/>
            <a:headEnd/>
            <a:tailEnd/>
          </a:ln>
        </p:spPr>
        <p:txBody>
          <a:bodyPr>
            <a:spAutoFit/>
          </a:bodyPr>
          <a:lstStyle/>
          <a:p>
            <a:r>
              <a:rPr lang="en-US" sz="2400">
                <a:latin typeface="Arial" charset="0"/>
              </a:rPr>
              <a:t>Demonstrate exceptional achievement and/or potential in</a:t>
            </a:r>
          </a:p>
          <a:p>
            <a:pPr lvl="1"/>
            <a:r>
              <a:rPr lang="en-US" sz="2400">
                <a:latin typeface="Arial" charset="0"/>
              </a:rPr>
              <a:t>Intellectual Ability</a:t>
            </a:r>
          </a:p>
          <a:p>
            <a:pPr lvl="1"/>
            <a:r>
              <a:rPr lang="en-US" sz="2400">
                <a:latin typeface="Arial" charset="0"/>
              </a:rPr>
              <a:t>Creative Ability</a:t>
            </a:r>
          </a:p>
          <a:p>
            <a:pPr lvl="1"/>
            <a:r>
              <a:rPr lang="en-US" sz="2400">
                <a:latin typeface="Arial" charset="0"/>
              </a:rPr>
              <a:t>Specific Academic Ability</a:t>
            </a:r>
          </a:p>
        </p:txBody>
      </p:sp>
      <p:sp>
        <p:nvSpPr>
          <p:cNvPr id="17416" name="Rectangle 9"/>
          <p:cNvSpPr>
            <a:spLocks noChangeArrowheads="1"/>
          </p:cNvSpPr>
          <p:nvPr/>
        </p:nvSpPr>
        <p:spPr bwMode="auto">
          <a:xfrm>
            <a:off x="5508625" y="1989138"/>
            <a:ext cx="1960563" cy="457200"/>
          </a:xfrm>
          <a:prstGeom prst="rect">
            <a:avLst/>
          </a:prstGeom>
          <a:noFill/>
          <a:ln w="9525">
            <a:noFill/>
            <a:miter lim="800000"/>
            <a:headEnd/>
            <a:tailEnd/>
          </a:ln>
        </p:spPr>
        <p:txBody>
          <a:bodyPr wrap="none">
            <a:spAutoFit/>
          </a:bodyPr>
          <a:lstStyle/>
          <a:p>
            <a:pPr>
              <a:spcBef>
                <a:spcPct val="20000"/>
              </a:spcBef>
              <a:buClr>
                <a:schemeClr val="accent1"/>
              </a:buClr>
              <a:buSzPct val="65000"/>
              <a:buFont typeface="Wingdings" pitchFamily="2" charset="2"/>
              <a:buNone/>
            </a:pPr>
            <a:r>
              <a:rPr lang="es-ES_tradnl" sz="2400" b="1" i="1">
                <a:solidFill>
                  <a:schemeClr val="accent1"/>
                </a:solidFill>
                <a:latin typeface="Arial" charset="0"/>
              </a:rPr>
              <a:t>Niños que…</a:t>
            </a:r>
          </a:p>
        </p:txBody>
      </p:sp>
      <p:sp>
        <p:nvSpPr>
          <p:cNvPr id="17417" name="Rectangle 10"/>
          <p:cNvSpPr>
            <a:spLocks noChangeArrowheads="1"/>
          </p:cNvSpPr>
          <p:nvPr/>
        </p:nvSpPr>
        <p:spPr bwMode="auto">
          <a:xfrm>
            <a:off x="4932363" y="2492375"/>
            <a:ext cx="3671887" cy="2647950"/>
          </a:xfrm>
          <a:prstGeom prst="rect">
            <a:avLst/>
          </a:prstGeom>
          <a:noFill/>
          <a:ln w="9525">
            <a:noFill/>
            <a:miter lim="800000"/>
            <a:headEnd/>
            <a:tailEnd/>
          </a:ln>
        </p:spPr>
        <p:txBody>
          <a:bodyPr>
            <a:spAutoFit/>
          </a:bodyPr>
          <a:lstStyle/>
          <a:p>
            <a:r>
              <a:rPr lang="es-ES_tradnl" sz="2400" i="1">
                <a:solidFill>
                  <a:schemeClr val="accent1"/>
                </a:solidFill>
                <a:latin typeface="Arial" charset="0"/>
              </a:rPr>
              <a:t>Demuestran un aprovechamiento y/o potencial excepcional en</a:t>
            </a:r>
          </a:p>
          <a:p>
            <a:pPr lvl="1"/>
            <a:r>
              <a:rPr lang="es-ES_tradnl" sz="2400" i="1">
                <a:solidFill>
                  <a:schemeClr val="accent1"/>
                </a:solidFill>
                <a:latin typeface="Arial" charset="0"/>
              </a:rPr>
              <a:t>Habilidad intelectual</a:t>
            </a:r>
          </a:p>
          <a:p>
            <a:pPr lvl="1"/>
            <a:r>
              <a:rPr lang="es-ES_tradnl" sz="2400" i="1">
                <a:solidFill>
                  <a:schemeClr val="accent1"/>
                </a:solidFill>
                <a:latin typeface="Arial" charset="0"/>
              </a:rPr>
              <a:t>Habilidad creativa</a:t>
            </a:r>
          </a:p>
          <a:p>
            <a:pPr lvl="1"/>
            <a:r>
              <a:rPr lang="es-ES_tradnl" sz="2400" i="1">
                <a:solidFill>
                  <a:schemeClr val="accent1"/>
                </a:solidFill>
                <a:latin typeface="Arial" charset="0"/>
              </a:rPr>
              <a:t>Habilidad en un área académica específica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4" name="Titre 1"/>
          <p:cNvSpPr>
            <a:spLocks noGrp="1"/>
          </p:cNvSpPr>
          <p:nvPr>
            <p:ph type="title" idx="4294967295"/>
          </p:nvPr>
        </p:nvSpPr>
        <p:spPr>
          <a:xfrm>
            <a:off x="250825" y="260350"/>
            <a:ext cx="9144000" cy="857250"/>
          </a:xfrm>
        </p:spPr>
        <p:txBody>
          <a:bodyPr/>
          <a:lstStyle/>
          <a:p>
            <a:pPr algn="l"/>
            <a:r>
              <a:rPr lang="en-US" sz="3800" smtClean="0"/>
              <a:t>Gifted Behaviors /</a:t>
            </a:r>
            <a:r>
              <a:rPr lang="es-ES" sz="3800" smtClean="0"/>
              <a:t> </a:t>
            </a:r>
            <a:r>
              <a:rPr lang="es-ES" sz="3800" i="1" smtClean="0">
                <a:solidFill>
                  <a:schemeClr val="accent1"/>
                </a:solidFill>
              </a:rPr>
              <a:t>Conducta de los dotados</a:t>
            </a:r>
          </a:p>
        </p:txBody>
      </p:sp>
      <p:sp>
        <p:nvSpPr>
          <p:cNvPr id="18435" name="Espace réservé du contenu 2"/>
          <p:cNvSpPr>
            <a:spLocks noGrp="1"/>
          </p:cNvSpPr>
          <p:nvPr>
            <p:ph idx="4294967295"/>
          </p:nvPr>
        </p:nvSpPr>
        <p:spPr>
          <a:xfrm>
            <a:off x="428625" y="1917700"/>
            <a:ext cx="8229600" cy="4511675"/>
          </a:xfrm>
        </p:spPr>
        <p:txBody>
          <a:bodyPr/>
          <a:lstStyle/>
          <a:p>
            <a:endParaRPr lang="en-US" sz="2000" i="1" smtClean="0">
              <a:solidFill>
                <a:schemeClr val="hlink"/>
              </a:solidFill>
            </a:endParaRPr>
          </a:p>
          <a:p>
            <a:endParaRPr lang="en-US" sz="2000" i="1" smtClean="0">
              <a:solidFill>
                <a:schemeClr val="hlink"/>
              </a:solidFill>
            </a:endParaRPr>
          </a:p>
        </p:txBody>
      </p:sp>
      <p:pic>
        <p:nvPicPr>
          <p:cNvPr id="18436" name="Picture 4" descr="districtseal110"/>
          <p:cNvPicPr>
            <a:picLocks noChangeAspect="1" noChangeArrowheads="1"/>
          </p:cNvPicPr>
          <p:nvPr/>
        </p:nvPicPr>
        <p:blipFill>
          <a:blip r:embed="rId3"/>
          <a:srcRect/>
          <a:stretch>
            <a:fillRect/>
          </a:stretch>
        </p:blipFill>
        <p:spPr bwMode="auto">
          <a:xfrm>
            <a:off x="0" y="5810250"/>
            <a:ext cx="1047750" cy="1047750"/>
          </a:xfrm>
          <a:prstGeom prst="rect">
            <a:avLst/>
          </a:prstGeom>
          <a:noFill/>
          <a:ln w="9525">
            <a:noFill/>
            <a:miter lim="800000"/>
            <a:headEnd/>
            <a:tailEnd/>
          </a:ln>
        </p:spPr>
      </p:pic>
      <p:sp>
        <p:nvSpPr>
          <p:cNvPr id="18437" name="Rectangle 5"/>
          <p:cNvSpPr>
            <a:spLocks noChangeArrowheads="1"/>
          </p:cNvSpPr>
          <p:nvPr/>
        </p:nvSpPr>
        <p:spPr bwMode="auto">
          <a:xfrm>
            <a:off x="1331913" y="2349500"/>
            <a:ext cx="2862262" cy="3416300"/>
          </a:xfrm>
          <a:prstGeom prst="rect">
            <a:avLst/>
          </a:prstGeom>
          <a:noFill/>
          <a:ln w="9525">
            <a:noFill/>
            <a:miter lim="800000"/>
            <a:headEnd/>
            <a:tailEnd/>
          </a:ln>
        </p:spPr>
        <p:txBody>
          <a:bodyPr>
            <a:spAutoFit/>
          </a:bodyPr>
          <a:lstStyle/>
          <a:p>
            <a:r>
              <a:rPr lang="en-US">
                <a:latin typeface="Arial" charset="0"/>
              </a:rPr>
              <a:t>Curious/Questioning</a:t>
            </a:r>
          </a:p>
          <a:p>
            <a:r>
              <a:rPr lang="en-US">
                <a:latin typeface="Arial" charset="0"/>
              </a:rPr>
              <a:t>Learns Quickly</a:t>
            </a:r>
          </a:p>
          <a:p>
            <a:r>
              <a:rPr lang="en-US">
                <a:latin typeface="Arial" charset="0"/>
              </a:rPr>
              <a:t>Persistent</a:t>
            </a:r>
          </a:p>
          <a:p>
            <a:r>
              <a:rPr lang="en-US">
                <a:latin typeface="Arial" charset="0"/>
              </a:rPr>
              <a:t>Verbally Fluent</a:t>
            </a:r>
          </a:p>
          <a:p>
            <a:r>
              <a:rPr lang="en-US">
                <a:latin typeface="Arial" charset="0"/>
              </a:rPr>
              <a:t>Responsible</a:t>
            </a:r>
          </a:p>
          <a:p>
            <a:r>
              <a:rPr lang="en-US">
                <a:latin typeface="Arial" charset="0"/>
              </a:rPr>
              <a:t>Creative</a:t>
            </a:r>
          </a:p>
          <a:p>
            <a:r>
              <a:rPr lang="en-US">
                <a:latin typeface="Arial" charset="0"/>
              </a:rPr>
              <a:t>Critical Thinking</a:t>
            </a:r>
          </a:p>
          <a:p>
            <a:r>
              <a:rPr lang="en-US">
                <a:latin typeface="Arial" charset="0"/>
              </a:rPr>
              <a:t>Logical</a:t>
            </a:r>
          </a:p>
          <a:p>
            <a:r>
              <a:rPr lang="en-US">
                <a:latin typeface="Arial" charset="0"/>
              </a:rPr>
              <a:t>Generalizes </a:t>
            </a:r>
          </a:p>
          <a:p>
            <a:r>
              <a:rPr lang="en-US">
                <a:latin typeface="Arial" charset="0"/>
              </a:rPr>
              <a:t>Resourceful</a:t>
            </a:r>
          </a:p>
          <a:p>
            <a:r>
              <a:rPr lang="en-US">
                <a:latin typeface="Arial" charset="0"/>
              </a:rPr>
              <a:t>Sensitive</a:t>
            </a:r>
          </a:p>
          <a:p>
            <a:r>
              <a:rPr lang="en-US">
                <a:latin typeface="Arial" charset="0"/>
              </a:rPr>
              <a:t>Critical</a:t>
            </a:r>
          </a:p>
        </p:txBody>
      </p:sp>
      <p:sp>
        <p:nvSpPr>
          <p:cNvPr id="18438" name="Rectangle 6"/>
          <p:cNvSpPr>
            <a:spLocks noChangeArrowheads="1"/>
          </p:cNvSpPr>
          <p:nvPr/>
        </p:nvSpPr>
        <p:spPr bwMode="auto">
          <a:xfrm>
            <a:off x="4932363" y="2276475"/>
            <a:ext cx="3313112" cy="3446463"/>
          </a:xfrm>
          <a:prstGeom prst="rect">
            <a:avLst/>
          </a:prstGeom>
          <a:noFill/>
          <a:ln w="9525">
            <a:noFill/>
            <a:miter lim="800000"/>
            <a:headEnd/>
            <a:tailEnd/>
          </a:ln>
        </p:spPr>
        <p:txBody>
          <a:bodyPr>
            <a:spAutoFit/>
          </a:bodyPr>
          <a:lstStyle/>
          <a:p>
            <a:r>
              <a:rPr lang="es-ES_tradnl" i="1">
                <a:solidFill>
                  <a:schemeClr val="accent1"/>
                </a:solidFill>
                <a:latin typeface="Arial" charset="0"/>
              </a:rPr>
              <a:t>Curioso</a:t>
            </a:r>
          </a:p>
          <a:p>
            <a:r>
              <a:rPr lang="es-ES_tradnl" i="1">
                <a:solidFill>
                  <a:schemeClr val="accent1"/>
                </a:solidFill>
                <a:latin typeface="Arial" charset="0"/>
              </a:rPr>
              <a:t>Aprende Rápido</a:t>
            </a:r>
          </a:p>
          <a:p>
            <a:r>
              <a:rPr lang="es-ES_tradnl" i="1">
                <a:solidFill>
                  <a:schemeClr val="accent1"/>
                </a:solidFill>
                <a:latin typeface="Arial" charset="0"/>
              </a:rPr>
              <a:t>Persistente</a:t>
            </a:r>
          </a:p>
          <a:p>
            <a:r>
              <a:rPr lang="es-ES_tradnl" i="1">
                <a:solidFill>
                  <a:schemeClr val="accent1"/>
                </a:solidFill>
                <a:latin typeface="Arial" charset="0"/>
              </a:rPr>
              <a:t>Amplia Expresión Verbal</a:t>
            </a:r>
          </a:p>
          <a:p>
            <a:r>
              <a:rPr lang="es-ES_tradnl" i="1">
                <a:solidFill>
                  <a:schemeClr val="accent1"/>
                </a:solidFill>
                <a:latin typeface="Arial" charset="0"/>
              </a:rPr>
              <a:t>Responsable</a:t>
            </a:r>
          </a:p>
          <a:p>
            <a:r>
              <a:rPr lang="es-ES_tradnl" i="1">
                <a:solidFill>
                  <a:schemeClr val="accent1"/>
                </a:solidFill>
                <a:latin typeface="Arial" charset="0"/>
              </a:rPr>
              <a:t>Creativo</a:t>
            </a:r>
          </a:p>
          <a:p>
            <a:r>
              <a:rPr lang="es-ES_tradnl" i="1">
                <a:solidFill>
                  <a:schemeClr val="accent1"/>
                </a:solidFill>
                <a:latin typeface="Arial" charset="0"/>
              </a:rPr>
              <a:t>Pensamiento Analítico</a:t>
            </a:r>
          </a:p>
          <a:p>
            <a:r>
              <a:rPr lang="es-ES_tradnl" i="1">
                <a:solidFill>
                  <a:schemeClr val="accent1"/>
                </a:solidFill>
                <a:latin typeface="Arial" charset="0"/>
              </a:rPr>
              <a:t>Lógico</a:t>
            </a:r>
          </a:p>
          <a:p>
            <a:r>
              <a:rPr lang="es-ES_tradnl" i="1">
                <a:solidFill>
                  <a:schemeClr val="accent1"/>
                </a:solidFill>
                <a:latin typeface="Arial" charset="0"/>
              </a:rPr>
              <a:t>Generaliza</a:t>
            </a:r>
          </a:p>
          <a:p>
            <a:r>
              <a:rPr lang="es-ES_tradnl" i="1">
                <a:solidFill>
                  <a:schemeClr val="accent1"/>
                </a:solidFill>
                <a:latin typeface="Arial" charset="0"/>
              </a:rPr>
              <a:t>Ingenioso</a:t>
            </a:r>
          </a:p>
          <a:p>
            <a:r>
              <a:rPr lang="es-ES_tradnl" i="1">
                <a:solidFill>
                  <a:schemeClr val="accent1"/>
                </a:solidFill>
                <a:latin typeface="Arial" charset="0"/>
              </a:rPr>
              <a:t>Sensible</a:t>
            </a:r>
          </a:p>
          <a:p>
            <a:r>
              <a:rPr lang="es-ES_tradnl" i="1">
                <a:solidFill>
                  <a:schemeClr val="accent1"/>
                </a:solidFill>
                <a:latin typeface="Arial" charset="0"/>
              </a:rPr>
              <a:t>Crítico</a:t>
            </a:r>
            <a:endParaRPr lang="es-ES_tradnl" sz="2000" i="1">
              <a:solidFill>
                <a:schemeClr val="accent1"/>
              </a:solidFill>
              <a:latin typeface="Arial" charset="0"/>
            </a:endParaRPr>
          </a:p>
        </p:txBody>
      </p:sp>
      <p:sp>
        <p:nvSpPr>
          <p:cNvPr id="18439" name="Text Box 7"/>
          <p:cNvSpPr txBox="1">
            <a:spLocks noChangeArrowheads="1"/>
          </p:cNvSpPr>
          <p:nvPr/>
        </p:nvSpPr>
        <p:spPr bwMode="auto">
          <a:xfrm>
            <a:off x="611188" y="1295400"/>
            <a:ext cx="7993062" cy="830263"/>
          </a:xfrm>
          <a:prstGeom prst="rect">
            <a:avLst/>
          </a:prstGeom>
          <a:noFill/>
          <a:ln w="9525">
            <a:noFill/>
            <a:miter lim="800000"/>
            <a:headEnd/>
            <a:tailEnd/>
          </a:ln>
        </p:spPr>
        <p:txBody>
          <a:bodyPr>
            <a:spAutoFit/>
          </a:bodyPr>
          <a:lstStyle/>
          <a:p>
            <a:pPr>
              <a:spcBef>
                <a:spcPct val="50000"/>
              </a:spcBef>
            </a:pPr>
            <a:r>
              <a:rPr lang="en-US" sz="2400">
                <a:latin typeface="Arial" charset="0"/>
              </a:rPr>
              <a:t>Some common “gifted” characteristics include/</a:t>
            </a:r>
            <a:br>
              <a:rPr lang="en-US" sz="2400">
                <a:latin typeface="Arial" charset="0"/>
              </a:rPr>
            </a:br>
            <a:r>
              <a:rPr lang="es-ES" sz="2400" i="1">
                <a:solidFill>
                  <a:schemeClr val="accent1"/>
                </a:solidFill>
                <a:latin typeface="Arial" charset="0"/>
              </a:rPr>
              <a:t>Algunas características comunes de los “superdotados”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2" cstate="print">
            <a:lum/>
          </a:blip>
          <a:srcRect/>
          <a:stretch>
            <a:fillRect t="-6000" b="-6000"/>
          </a:stretch>
        </a:blipFill>
        <a:effectLst/>
      </p:bgPr>
    </p:bg>
    <p:spTree>
      <p:nvGrpSpPr>
        <p:cNvPr id="1" name=""/>
        <p:cNvGrpSpPr/>
        <p:nvPr/>
      </p:nvGrpSpPr>
      <p:grpSpPr>
        <a:xfrm>
          <a:off x="0" y="0"/>
          <a:ext cx="0" cy="0"/>
          <a:chOff x="0" y="0"/>
          <a:chExt cx="0" cy="0"/>
        </a:xfrm>
      </p:grpSpPr>
      <p:sp>
        <p:nvSpPr>
          <p:cNvPr id="19458" name="Titre 1"/>
          <p:cNvSpPr>
            <a:spLocks noGrp="1"/>
          </p:cNvSpPr>
          <p:nvPr>
            <p:ph type="title"/>
          </p:nvPr>
        </p:nvSpPr>
        <p:spPr>
          <a:xfrm>
            <a:off x="250825" y="333375"/>
            <a:ext cx="8229600" cy="857250"/>
          </a:xfrm>
        </p:spPr>
        <p:txBody>
          <a:bodyPr/>
          <a:lstStyle/>
          <a:p>
            <a:r>
              <a:rPr lang="en-US" smtClean="0"/>
              <a:t>What is GATE?/</a:t>
            </a:r>
            <a:r>
              <a:rPr lang="es-ES" i="1" smtClean="0">
                <a:solidFill>
                  <a:schemeClr val="accent1"/>
                </a:solidFill>
              </a:rPr>
              <a:t>¿Qué es GATE?</a:t>
            </a:r>
          </a:p>
        </p:txBody>
      </p:sp>
      <p:pic>
        <p:nvPicPr>
          <p:cNvPr id="19459" name="Picture 4" descr="districtseal110"/>
          <p:cNvPicPr>
            <a:picLocks noChangeAspect="1" noChangeArrowheads="1"/>
          </p:cNvPicPr>
          <p:nvPr/>
        </p:nvPicPr>
        <p:blipFill>
          <a:blip r:embed="rId3"/>
          <a:srcRect/>
          <a:stretch>
            <a:fillRect/>
          </a:stretch>
        </p:blipFill>
        <p:spPr bwMode="auto">
          <a:xfrm>
            <a:off x="250825" y="5589588"/>
            <a:ext cx="1047750" cy="1047750"/>
          </a:xfrm>
          <a:prstGeom prst="rect">
            <a:avLst/>
          </a:prstGeom>
          <a:noFill/>
          <a:ln w="9525">
            <a:noFill/>
            <a:miter lim="800000"/>
            <a:headEnd/>
            <a:tailEnd/>
          </a:ln>
        </p:spPr>
      </p:pic>
      <p:sp>
        <p:nvSpPr>
          <p:cNvPr id="19460" name="Espace réservé du contenu 2"/>
          <p:cNvSpPr>
            <a:spLocks noGrp="1"/>
          </p:cNvSpPr>
          <p:nvPr>
            <p:ph idx="1"/>
          </p:nvPr>
        </p:nvSpPr>
        <p:spPr>
          <a:xfrm>
            <a:off x="685800" y="1676400"/>
            <a:ext cx="8229600" cy="4752975"/>
          </a:xfrm>
        </p:spPr>
        <p:txBody>
          <a:bodyPr/>
          <a:lstStyle/>
          <a:p>
            <a:pPr>
              <a:buFont typeface="Wingdings" pitchFamily="2" charset="2"/>
              <a:buChar char="Ø"/>
            </a:pPr>
            <a:r>
              <a:rPr lang="en-US" sz="2000" smtClean="0">
                <a:solidFill>
                  <a:srgbClr val="404040"/>
                </a:solidFill>
              </a:rPr>
              <a:t>Gifted and Talented Education is a program for students who demonstrate high academic ability </a:t>
            </a:r>
          </a:p>
          <a:p>
            <a:pPr>
              <a:buFont typeface="Wingdings" pitchFamily="2" charset="2"/>
              <a:buChar char="Ø"/>
            </a:pPr>
            <a:r>
              <a:rPr lang="es-ES" sz="2000" i="1" smtClean="0">
                <a:solidFill>
                  <a:schemeClr val="accent1"/>
                </a:solidFill>
              </a:rPr>
              <a:t>Educación para dotados y talentosos es un programa para alumnos que demuestran alta habilidad académica</a:t>
            </a:r>
          </a:p>
          <a:p>
            <a:pPr>
              <a:buFont typeface="Wingdings" pitchFamily="2" charset="2"/>
              <a:buChar char="Ø"/>
            </a:pPr>
            <a:r>
              <a:rPr lang="en-US" sz="2000" smtClean="0">
                <a:solidFill>
                  <a:srgbClr val="404040"/>
                </a:solidFill>
              </a:rPr>
              <a:t>Students who are in  GATE are identified through a formal process.  </a:t>
            </a:r>
          </a:p>
          <a:p>
            <a:pPr>
              <a:buFont typeface="Wingdings" pitchFamily="2" charset="2"/>
              <a:buChar char="Ø"/>
            </a:pPr>
            <a:r>
              <a:rPr lang="es-ES" sz="2000" i="1" smtClean="0">
                <a:solidFill>
                  <a:schemeClr val="accent1"/>
                </a:solidFill>
              </a:rPr>
              <a:t>Los alumnos en GATE son identificados mediante un proceso formal</a:t>
            </a:r>
          </a:p>
          <a:p>
            <a:pPr>
              <a:buFont typeface="Wingdings" pitchFamily="2" charset="2"/>
              <a:buChar char="Ø"/>
            </a:pPr>
            <a:r>
              <a:rPr lang="en-US" sz="2000" smtClean="0">
                <a:solidFill>
                  <a:srgbClr val="404040"/>
                </a:solidFill>
              </a:rPr>
              <a:t>The GATE Program provides services to these « gifted » students, primarily through modified curriculum and instruction </a:t>
            </a:r>
            <a:r>
              <a:rPr lang="en-US" sz="2000" b="1" i="1" smtClean="0">
                <a:solidFill>
                  <a:srgbClr val="404040"/>
                </a:solidFill>
              </a:rPr>
              <a:t>in their regular classroom</a:t>
            </a:r>
            <a:r>
              <a:rPr lang="en-US" sz="2000" smtClean="0">
                <a:solidFill>
                  <a:srgbClr val="404040"/>
                </a:solidFill>
              </a:rPr>
              <a:t> that meets their academic need for additional challenge.</a:t>
            </a:r>
          </a:p>
          <a:p>
            <a:pPr>
              <a:buFont typeface="Wingdings" pitchFamily="2" charset="2"/>
              <a:buChar char="Ø"/>
            </a:pPr>
            <a:r>
              <a:rPr lang="es-ES" sz="2000" i="1" smtClean="0">
                <a:solidFill>
                  <a:schemeClr val="accent1"/>
                </a:solidFill>
              </a:rPr>
              <a:t>El Programa GATE ofrece servicios a estos alumnos «dotados», primordial-mente mediante un plan de estudios y enseñanza modificados </a:t>
            </a:r>
            <a:r>
              <a:rPr lang="es-ES" sz="2000" b="1" i="1" smtClean="0">
                <a:solidFill>
                  <a:schemeClr val="accent1"/>
                </a:solidFill>
              </a:rPr>
              <a:t>en su salón de clases regular</a:t>
            </a:r>
            <a:r>
              <a:rPr lang="es-ES" sz="2000" i="1" smtClean="0">
                <a:solidFill>
                  <a:schemeClr val="accent1"/>
                </a:solidFill>
              </a:rPr>
              <a:t>, que satisface sus necesidades académicas de tener mayor estímulo.</a:t>
            </a:r>
            <a:endParaRPr lang="en-US" sz="2000" i="1" smtClean="0">
              <a:solidFill>
                <a:schemeClr val="hlink"/>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Titre 1"/>
          <p:cNvSpPr>
            <a:spLocks noGrp="1"/>
          </p:cNvSpPr>
          <p:nvPr>
            <p:ph type="title" idx="4294967295"/>
          </p:nvPr>
        </p:nvSpPr>
        <p:spPr>
          <a:xfrm>
            <a:off x="250825" y="333375"/>
            <a:ext cx="8229600" cy="857250"/>
          </a:xfrm>
        </p:spPr>
        <p:txBody>
          <a:bodyPr/>
          <a:lstStyle/>
          <a:p>
            <a:r>
              <a:rPr lang="en-US" smtClean="0"/>
              <a:t>Identification /</a:t>
            </a:r>
            <a:r>
              <a:rPr lang="es-ES" smtClean="0"/>
              <a:t> </a:t>
            </a:r>
            <a:r>
              <a:rPr lang="es-ES" i="1" smtClean="0">
                <a:solidFill>
                  <a:schemeClr val="accent1"/>
                </a:solidFill>
              </a:rPr>
              <a:t>Identificación</a:t>
            </a:r>
          </a:p>
        </p:txBody>
      </p:sp>
      <p:sp>
        <p:nvSpPr>
          <p:cNvPr id="20483" name="Espace réservé du contenu 2"/>
          <p:cNvSpPr>
            <a:spLocks noGrp="1"/>
          </p:cNvSpPr>
          <p:nvPr>
            <p:ph idx="4294967295"/>
          </p:nvPr>
        </p:nvSpPr>
        <p:spPr>
          <a:xfrm>
            <a:off x="428625" y="1917700"/>
            <a:ext cx="8229600" cy="4511675"/>
          </a:xfrm>
        </p:spPr>
        <p:txBody>
          <a:bodyPr/>
          <a:lstStyle/>
          <a:p>
            <a:endParaRPr lang="en-US" sz="2000" i="1" smtClean="0">
              <a:solidFill>
                <a:schemeClr val="hlink"/>
              </a:solidFill>
            </a:endParaRPr>
          </a:p>
          <a:p>
            <a:endParaRPr lang="en-US" sz="2000" i="1" smtClean="0">
              <a:solidFill>
                <a:schemeClr val="hlink"/>
              </a:solidFill>
            </a:endParaRPr>
          </a:p>
        </p:txBody>
      </p:sp>
      <p:pic>
        <p:nvPicPr>
          <p:cNvPr id="20484" name="Picture 4" descr="districtseal110"/>
          <p:cNvPicPr>
            <a:picLocks noChangeAspect="1" noChangeArrowheads="1"/>
          </p:cNvPicPr>
          <p:nvPr/>
        </p:nvPicPr>
        <p:blipFill>
          <a:blip r:embed="rId3"/>
          <a:srcRect/>
          <a:stretch>
            <a:fillRect/>
          </a:stretch>
        </p:blipFill>
        <p:spPr bwMode="auto">
          <a:xfrm>
            <a:off x="0" y="5810250"/>
            <a:ext cx="1047750" cy="1047750"/>
          </a:xfrm>
          <a:prstGeom prst="rect">
            <a:avLst/>
          </a:prstGeom>
          <a:noFill/>
          <a:ln w="9525">
            <a:noFill/>
            <a:miter lim="800000"/>
            <a:headEnd/>
            <a:tailEnd/>
          </a:ln>
        </p:spPr>
      </p:pic>
      <p:sp>
        <p:nvSpPr>
          <p:cNvPr id="20485" name="Rectangle 5"/>
          <p:cNvSpPr>
            <a:spLocks noChangeArrowheads="1"/>
          </p:cNvSpPr>
          <p:nvPr/>
        </p:nvSpPr>
        <p:spPr bwMode="auto">
          <a:xfrm>
            <a:off x="900113" y="1873250"/>
            <a:ext cx="7200900" cy="4432300"/>
          </a:xfrm>
          <a:prstGeom prst="rect">
            <a:avLst/>
          </a:prstGeom>
          <a:noFill/>
          <a:ln w="9525">
            <a:noFill/>
            <a:miter lim="800000"/>
            <a:headEnd/>
            <a:tailEnd/>
          </a:ln>
        </p:spPr>
        <p:txBody>
          <a:bodyPr>
            <a:spAutoFit/>
          </a:bodyPr>
          <a:lstStyle/>
          <a:p>
            <a:pPr>
              <a:buFont typeface="Wingdings" pitchFamily="2" charset="2"/>
              <a:buChar char="Ø"/>
            </a:pPr>
            <a:r>
              <a:rPr lang="en-US" sz="2400">
                <a:latin typeface="Arial" charset="0"/>
              </a:rPr>
              <a:t>  Formal Assessment begins with screening of all </a:t>
            </a:r>
            <a:r>
              <a:rPr lang="en-US" sz="2400" b="1">
                <a:latin typeface="Arial" charset="0"/>
              </a:rPr>
              <a:t>second graders</a:t>
            </a:r>
            <a:r>
              <a:rPr lang="en-US" sz="2400">
                <a:latin typeface="Arial" charset="0"/>
              </a:rPr>
              <a:t> </a:t>
            </a:r>
            <a:r>
              <a:rPr lang="en-US" sz="2400" b="1">
                <a:latin typeface="Arial" charset="0"/>
              </a:rPr>
              <a:t>in January of each year.  </a:t>
            </a:r>
          </a:p>
          <a:p>
            <a:r>
              <a:rPr lang="es-ES_tradnl" sz="2400" i="1">
                <a:solidFill>
                  <a:schemeClr val="accent1"/>
                </a:solidFill>
                <a:latin typeface="Arial" charset="0"/>
              </a:rPr>
              <a:t>La evaluación formal comienza con un chequeo general de todos los alumnos de segundo grado.</a:t>
            </a:r>
          </a:p>
          <a:p>
            <a:endParaRPr lang="es-ES_tradnl" sz="2400" i="1">
              <a:solidFill>
                <a:schemeClr val="accent1"/>
              </a:solidFill>
              <a:latin typeface="Arial" charset="0"/>
            </a:endParaRPr>
          </a:p>
          <a:p>
            <a:endParaRPr lang="es-ES_tradnl" i="1">
              <a:solidFill>
                <a:schemeClr val="accent1"/>
              </a:solidFill>
              <a:latin typeface="Arial" charset="0"/>
            </a:endParaRPr>
          </a:p>
          <a:p>
            <a:pPr>
              <a:buFont typeface="Wingdings" pitchFamily="2" charset="2"/>
              <a:buChar char="Ø"/>
            </a:pPr>
            <a:r>
              <a:rPr lang="en-US">
                <a:latin typeface="Arial" charset="0"/>
              </a:rPr>
              <a:t>  </a:t>
            </a:r>
            <a:r>
              <a:rPr lang="en-US" sz="2400">
                <a:latin typeface="Arial" charset="0"/>
              </a:rPr>
              <a:t>Students in </a:t>
            </a:r>
            <a:r>
              <a:rPr lang="en-US" sz="2400" b="1">
                <a:latin typeface="Arial" charset="0"/>
              </a:rPr>
              <a:t>grades 3-11</a:t>
            </a:r>
            <a:r>
              <a:rPr lang="en-US" sz="2400">
                <a:latin typeface="Arial" charset="0"/>
              </a:rPr>
              <a:t> are administered the NNAT2 by teacher referral or parent request </a:t>
            </a:r>
            <a:r>
              <a:rPr lang="en-US" sz="2400" b="1">
                <a:latin typeface="Arial" charset="0"/>
              </a:rPr>
              <a:t>in November each year</a:t>
            </a:r>
          </a:p>
          <a:p>
            <a:r>
              <a:rPr lang="es-ES_tradnl" sz="2400" i="1">
                <a:solidFill>
                  <a:schemeClr val="accent1"/>
                </a:solidFill>
                <a:latin typeface="Arial" charset="0"/>
              </a:rPr>
              <a:t>Los alumnos de 3º a 11º grado reciben el NNAT2 bajo la recomendación del maestro y la solicitud de los padres </a:t>
            </a:r>
            <a:r>
              <a:rPr lang="es-ES_tradnl" sz="2400" b="1" i="1">
                <a:solidFill>
                  <a:schemeClr val="accent1"/>
                </a:solidFill>
                <a:latin typeface="Arial" charset="0"/>
              </a:rPr>
              <a:t>en noviembre de cada año</a:t>
            </a:r>
            <a:r>
              <a:rPr lang="es-ES_tradnl" sz="2400" i="1">
                <a:solidFill>
                  <a:schemeClr val="accent1"/>
                </a:solidFill>
                <a:latin typeface="Arial"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0825" y="333375"/>
            <a:ext cx="8229600" cy="857250"/>
          </a:xfrm>
        </p:spPr>
        <p:txBody>
          <a:bodyPr>
            <a:normAutofit fontScale="90000"/>
          </a:bodyPr>
          <a:lstStyle/>
          <a:p>
            <a:pPr>
              <a:defRPr/>
            </a:pPr>
            <a:r>
              <a:rPr lang="en-US" sz="4000" dirty="0" smtClean="0"/>
              <a:t>Identification / </a:t>
            </a:r>
            <a:r>
              <a:rPr lang="es-ES" sz="4000" i="1" dirty="0" smtClean="0">
                <a:solidFill>
                  <a:schemeClr val="accent1"/>
                </a:solidFill>
              </a:rPr>
              <a:t>Identificación</a:t>
            </a:r>
            <a:br>
              <a:rPr lang="es-ES" sz="4000" i="1" dirty="0" smtClean="0">
                <a:solidFill>
                  <a:schemeClr val="accent1"/>
                </a:solidFill>
              </a:rPr>
            </a:br>
            <a:r>
              <a:rPr lang="en-US" sz="3200" dirty="0" smtClean="0"/>
              <a:t>(cont.)</a:t>
            </a:r>
          </a:p>
        </p:txBody>
      </p:sp>
      <p:sp>
        <p:nvSpPr>
          <p:cNvPr id="21507" name="Espace réservé du contenu 2"/>
          <p:cNvSpPr>
            <a:spLocks noGrp="1"/>
          </p:cNvSpPr>
          <p:nvPr>
            <p:ph idx="4294967295"/>
          </p:nvPr>
        </p:nvSpPr>
        <p:spPr>
          <a:xfrm>
            <a:off x="428625" y="1917700"/>
            <a:ext cx="8229600" cy="4511675"/>
          </a:xfrm>
        </p:spPr>
        <p:txBody>
          <a:bodyPr/>
          <a:lstStyle/>
          <a:p>
            <a:endParaRPr lang="en-US" sz="2000" i="1" smtClean="0">
              <a:solidFill>
                <a:schemeClr val="hlink"/>
              </a:solidFill>
            </a:endParaRPr>
          </a:p>
          <a:p>
            <a:endParaRPr lang="en-US" sz="2000" i="1" smtClean="0">
              <a:solidFill>
                <a:schemeClr val="hlink"/>
              </a:solidFill>
            </a:endParaRPr>
          </a:p>
        </p:txBody>
      </p:sp>
      <p:pic>
        <p:nvPicPr>
          <p:cNvPr id="21508" name="Picture 4" descr="districtseal110"/>
          <p:cNvPicPr>
            <a:picLocks noChangeAspect="1" noChangeArrowheads="1"/>
          </p:cNvPicPr>
          <p:nvPr/>
        </p:nvPicPr>
        <p:blipFill>
          <a:blip r:embed="rId3"/>
          <a:srcRect/>
          <a:stretch>
            <a:fillRect/>
          </a:stretch>
        </p:blipFill>
        <p:spPr bwMode="auto">
          <a:xfrm>
            <a:off x="0" y="5810250"/>
            <a:ext cx="1047750" cy="1047750"/>
          </a:xfrm>
          <a:prstGeom prst="rect">
            <a:avLst/>
          </a:prstGeom>
          <a:noFill/>
          <a:ln w="9525">
            <a:noFill/>
            <a:miter lim="800000"/>
            <a:headEnd/>
            <a:tailEnd/>
          </a:ln>
        </p:spPr>
      </p:pic>
      <p:sp>
        <p:nvSpPr>
          <p:cNvPr id="21509" name="Rectangle 5"/>
          <p:cNvSpPr>
            <a:spLocks noChangeArrowheads="1"/>
          </p:cNvSpPr>
          <p:nvPr/>
        </p:nvSpPr>
        <p:spPr bwMode="auto">
          <a:xfrm>
            <a:off x="611188" y="1735138"/>
            <a:ext cx="7618412" cy="3786187"/>
          </a:xfrm>
          <a:prstGeom prst="rect">
            <a:avLst/>
          </a:prstGeom>
          <a:noFill/>
          <a:ln w="9525">
            <a:noFill/>
            <a:miter lim="800000"/>
            <a:headEnd/>
            <a:tailEnd/>
          </a:ln>
        </p:spPr>
        <p:txBody>
          <a:bodyPr>
            <a:spAutoFit/>
          </a:bodyPr>
          <a:lstStyle/>
          <a:p>
            <a:pPr>
              <a:buFont typeface="Wingdings" pitchFamily="2" charset="2"/>
              <a:buChar char="Ø"/>
            </a:pPr>
            <a:r>
              <a:rPr lang="en-US" sz="2400">
                <a:latin typeface="Arial" charset="0"/>
              </a:rPr>
              <a:t>Eligibility and Placement Committee reviews a variety of informational data: teacher recommendation, student writing proficiency, grades, achievement test scores and NNAT2 scores.</a:t>
            </a:r>
          </a:p>
          <a:p>
            <a:pPr>
              <a:buFont typeface="Wingdings" pitchFamily="2" charset="2"/>
              <a:buNone/>
            </a:pPr>
            <a:endParaRPr lang="en-US" sz="2400">
              <a:latin typeface="Arial" charset="0"/>
            </a:endParaRPr>
          </a:p>
          <a:p>
            <a:pPr>
              <a:buFont typeface="Wingdings" pitchFamily="2" charset="2"/>
              <a:buChar char="Ø"/>
            </a:pPr>
            <a:r>
              <a:rPr lang="es-ES_tradnl" sz="2400" i="1">
                <a:solidFill>
                  <a:schemeClr val="accent1"/>
                </a:solidFill>
                <a:latin typeface="Arial" charset="0"/>
              </a:rPr>
              <a:t>El Comité de Elegibilidad y Colocación revisa una variedad de datos: recomendación del maestro, competencia de redacción del alumno, calificaciones, puntuaciones de la prueba de aprovechamiento y puntuaciones del NNAT2.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0825" y="333375"/>
            <a:ext cx="8229600" cy="857250"/>
          </a:xfrm>
        </p:spPr>
        <p:txBody>
          <a:bodyPr>
            <a:normAutofit fontScale="90000"/>
          </a:bodyPr>
          <a:lstStyle/>
          <a:p>
            <a:pPr>
              <a:defRPr/>
            </a:pPr>
            <a:r>
              <a:rPr lang="en-US" sz="4000" dirty="0" smtClean="0"/>
              <a:t>Identification /</a:t>
            </a:r>
            <a:r>
              <a:rPr lang="es-ES" sz="4000" dirty="0" smtClean="0"/>
              <a:t> </a:t>
            </a:r>
            <a:r>
              <a:rPr lang="es-ES" sz="4000" i="1" dirty="0" smtClean="0">
                <a:solidFill>
                  <a:schemeClr val="accent1"/>
                </a:solidFill>
              </a:rPr>
              <a:t>Identificación</a:t>
            </a:r>
            <a:br>
              <a:rPr lang="es-ES" sz="4000" i="1" dirty="0" smtClean="0">
                <a:solidFill>
                  <a:schemeClr val="accent1"/>
                </a:solidFill>
              </a:rPr>
            </a:br>
            <a:r>
              <a:rPr lang="en-US" sz="3200" dirty="0" smtClean="0"/>
              <a:t>(cont.)</a:t>
            </a:r>
          </a:p>
        </p:txBody>
      </p:sp>
      <p:sp>
        <p:nvSpPr>
          <p:cNvPr id="22531" name="Espace réservé du contenu 2"/>
          <p:cNvSpPr>
            <a:spLocks noGrp="1"/>
          </p:cNvSpPr>
          <p:nvPr>
            <p:ph idx="4294967295"/>
          </p:nvPr>
        </p:nvSpPr>
        <p:spPr>
          <a:xfrm>
            <a:off x="428625" y="1917700"/>
            <a:ext cx="8229600" cy="4511675"/>
          </a:xfrm>
        </p:spPr>
        <p:txBody>
          <a:bodyPr/>
          <a:lstStyle/>
          <a:p>
            <a:endParaRPr lang="en-US" sz="2000" i="1" smtClean="0">
              <a:solidFill>
                <a:schemeClr val="hlink"/>
              </a:solidFill>
            </a:endParaRPr>
          </a:p>
          <a:p>
            <a:endParaRPr lang="en-US" sz="2000" i="1" smtClean="0">
              <a:solidFill>
                <a:schemeClr val="hlink"/>
              </a:solidFill>
            </a:endParaRPr>
          </a:p>
        </p:txBody>
      </p:sp>
      <p:pic>
        <p:nvPicPr>
          <p:cNvPr id="22532" name="Picture 4" descr="districtseal110"/>
          <p:cNvPicPr>
            <a:picLocks noChangeAspect="1" noChangeArrowheads="1"/>
          </p:cNvPicPr>
          <p:nvPr/>
        </p:nvPicPr>
        <p:blipFill>
          <a:blip r:embed="rId3"/>
          <a:srcRect/>
          <a:stretch>
            <a:fillRect/>
          </a:stretch>
        </p:blipFill>
        <p:spPr bwMode="auto">
          <a:xfrm>
            <a:off x="0" y="5810250"/>
            <a:ext cx="1047750" cy="1047750"/>
          </a:xfrm>
          <a:prstGeom prst="rect">
            <a:avLst/>
          </a:prstGeom>
          <a:noFill/>
          <a:ln w="9525">
            <a:noFill/>
            <a:miter lim="800000"/>
            <a:headEnd/>
            <a:tailEnd/>
          </a:ln>
        </p:spPr>
      </p:pic>
      <p:sp>
        <p:nvSpPr>
          <p:cNvPr id="22533" name="Rectangle 5"/>
          <p:cNvSpPr>
            <a:spLocks noChangeArrowheads="1"/>
          </p:cNvSpPr>
          <p:nvPr/>
        </p:nvSpPr>
        <p:spPr bwMode="auto">
          <a:xfrm>
            <a:off x="900113" y="2009775"/>
            <a:ext cx="7405687" cy="3786188"/>
          </a:xfrm>
          <a:prstGeom prst="rect">
            <a:avLst/>
          </a:prstGeom>
          <a:noFill/>
          <a:ln w="9525">
            <a:noFill/>
            <a:miter lim="800000"/>
            <a:headEnd/>
            <a:tailEnd/>
          </a:ln>
        </p:spPr>
        <p:txBody>
          <a:bodyPr>
            <a:spAutoFit/>
          </a:bodyPr>
          <a:lstStyle/>
          <a:p>
            <a:pPr>
              <a:buFont typeface="Wingdings" pitchFamily="2" charset="2"/>
              <a:buChar char="Ø"/>
            </a:pPr>
            <a:r>
              <a:rPr lang="en-US" sz="2400">
                <a:latin typeface="Arial" charset="0"/>
              </a:rPr>
              <a:t>Non-traditional methods for effective identification of English learners are also considered, such as rapid gain in English acquisition and standardized test scores.</a:t>
            </a:r>
          </a:p>
          <a:p>
            <a:pPr>
              <a:buFont typeface="Wingdings" pitchFamily="2" charset="2"/>
              <a:buChar char="Ø"/>
            </a:pPr>
            <a:endParaRPr lang="en-US" sz="2400">
              <a:latin typeface="Arial" charset="0"/>
            </a:endParaRPr>
          </a:p>
          <a:p>
            <a:pPr>
              <a:buFont typeface="Wingdings" pitchFamily="2" charset="2"/>
              <a:buNone/>
            </a:pPr>
            <a:endParaRPr lang="en-US" sz="2400">
              <a:latin typeface="Arial" charset="0"/>
            </a:endParaRPr>
          </a:p>
          <a:p>
            <a:pPr>
              <a:buFont typeface="Wingdings" pitchFamily="2" charset="2"/>
              <a:buChar char="Ø"/>
            </a:pPr>
            <a:r>
              <a:rPr lang="es-ES_tradnl" sz="2400" i="1">
                <a:solidFill>
                  <a:schemeClr val="accent1"/>
                </a:solidFill>
                <a:latin typeface="Arial" charset="0"/>
              </a:rPr>
              <a:t>También se consideran métodos no tradicionales para identificar de manera eficiente a aprendices del inglés, como la rápida adquisición del inglés y las altas puntuaciones de las evaluaciones generales</a:t>
            </a:r>
            <a:endParaRPr lang="en-US" sz="2400" i="1">
              <a:solidFill>
                <a:schemeClr val="accent1"/>
              </a:solidFill>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0825" y="333375"/>
            <a:ext cx="8229600" cy="857250"/>
          </a:xfrm>
        </p:spPr>
        <p:txBody>
          <a:bodyPr>
            <a:normAutofit fontScale="90000"/>
          </a:bodyPr>
          <a:lstStyle/>
          <a:p>
            <a:pPr>
              <a:defRPr/>
            </a:pPr>
            <a:r>
              <a:rPr lang="en-US" sz="4000" dirty="0" smtClean="0"/>
              <a:t>Identification /</a:t>
            </a:r>
            <a:r>
              <a:rPr lang="es-ES" sz="4000" dirty="0" smtClean="0"/>
              <a:t> </a:t>
            </a:r>
            <a:r>
              <a:rPr lang="es-ES" sz="4000" i="1" dirty="0" smtClean="0">
                <a:solidFill>
                  <a:schemeClr val="accent1"/>
                </a:solidFill>
              </a:rPr>
              <a:t>Identificación</a:t>
            </a:r>
            <a:br>
              <a:rPr lang="es-ES" sz="4000" i="1" dirty="0" smtClean="0">
                <a:solidFill>
                  <a:schemeClr val="accent1"/>
                </a:solidFill>
              </a:rPr>
            </a:br>
            <a:r>
              <a:rPr lang="en-US" sz="3200" dirty="0" smtClean="0"/>
              <a:t>(cont.)</a:t>
            </a:r>
          </a:p>
        </p:txBody>
      </p:sp>
      <p:sp>
        <p:nvSpPr>
          <p:cNvPr id="23555" name="Espace réservé du contenu 2"/>
          <p:cNvSpPr>
            <a:spLocks noGrp="1"/>
          </p:cNvSpPr>
          <p:nvPr>
            <p:ph idx="4294967295"/>
          </p:nvPr>
        </p:nvSpPr>
        <p:spPr>
          <a:xfrm>
            <a:off x="428625" y="1917700"/>
            <a:ext cx="8229600" cy="4511675"/>
          </a:xfrm>
        </p:spPr>
        <p:txBody>
          <a:bodyPr/>
          <a:lstStyle/>
          <a:p>
            <a:endParaRPr lang="en-US" sz="2000" i="1" smtClean="0">
              <a:solidFill>
                <a:schemeClr val="hlink"/>
              </a:solidFill>
            </a:endParaRPr>
          </a:p>
          <a:p>
            <a:endParaRPr lang="en-US" sz="2000" i="1" smtClean="0">
              <a:solidFill>
                <a:schemeClr val="hlink"/>
              </a:solidFill>
            </a:endParaRPr>
          </a:p>
        </p:txBody>
      </p:sp>
      <p:pic>
        <p:nvPicPr>
          <p:cNvPr id="23556" name="Picture 4" descr="districtseal110"/>
          <p:cNvPicPr>
            <a:picLocks noChangeAspect="1" noChangeArrowheads="1"/>
          </p:cNvPicPr>
          <p:nvPr/>
        </p:nvPicPr>
        <p:blipFill>
          <a:blip r:embed="rId3"/>
          <a:srcRect/>
          <a:stretch>
            <a:fillRect/>
          </a:stretch>
        </p:blipFill>
        <p:spPr bwMode="auto">
          <a:xfrm>
            <a:off x="0" y="5810250"/>
            <a:ext cx="1047750" cy="1047750"/>
          </a:xfrm>
          <a:prstGeom prst="rect">
            <a:avLst/>
          </a:prstGeom>
          <a:noFill/>
          <a:ln w="9525">
            <a:noFill/>
            <a:miter lim="800000"/>
            <a:headEnd/>
            <a:tailEnd/>
          </a:ln>
        </p:spPr>
      </p:pic>
      <p:sp>
        <p:nvSpPr>
          <p:cNvPr id="23557" name="Rectangle 5"/>
          <p:cNvSpPr>
            <a:spLocks noChangeArrowheads="1"/>
          </p:cNvSpPr>
          <p:nvPr/>
        </p:nvSpPr>
        <p:spPr bwMode="auto">
          <a:xfrm>
            <a:off x="323850" y="1989138"/>
            <a:ext cx="8640763" cy="3046412"/>
          </a:xfrm>
          <a:prstGeom prst="rect">
            <a:avLst/>
          </a:prstGeom>
          <a:noFill/>
          <a:ln w="9525">
            <a:noFill/>
            <a:miter lim="800000"/>
            <a:headEnd/>
            <a:tailEnd/>
          </a:ln>
        </p:spPr>
        <p:txBody>
          <a:bodyPr>
            <a:spAutoFit/>
          </a:bodyPr>
          <a:lstStyle/>
          <a:p>
            <a:pPr>
              <a:buFont typeface="Wingdings" pitchFamily="2" charset="2"/>
              <a:buChar char="Ø"/>
            </a:pPr>
            <a:r>
              <a:rPr lang="en-US" sz="2400">
                <a:latin typeface="Arial" charset="0"/>
              </a:rPr>
              <a:t>Parents are notified of their child’s acceptance or denial into the GATE Program and must give signed consent for their child to participate in the program.</a:t>
            </a:r>
          </a:p>
          <a:p>
            <a:pPr>
              <a:buFont typeface="Wingdings" pitchFamily="2" charset="2"/>
              <a:buChar char="Ø"/>
            </a:pPr>
            <a:endParaRPr lang="en-US" sz="2400">
              <a:latin typeface="Arial" charset="0"/>
            </a:endParaRPr>
          </a:p>
          <a:p>
            <a:pPr>
              <a:buFont typeface="Wingdings" pitchFamily="2" charset="2"/>
              <a:buNone/>
            </a:pPr>
            <a:endParaRPr lang="en-US" sz="2400">
              <a:latin typeface="Arial" charset="0"/>
            </a:endParaRPr>
          </a:p>
          <a:p>
            <a:pPr>
              <a:buFont typeface="Wingdings" pitchFamily="2" charset="2"/>
              <a:buChar char="Ø"/>
            </a:pPr>
            <a:r>
              <a:rPr lang="es-ES_tradnl" sz="2400" i="1">
                <a:solidFill>
                  <a:schemeClr val="accent1"/>
                </a:solidFill>
                <a:latin typeface="Arial" charset="0"/>
              </a:rPr>
              <a:t>Se informa a los padres de la inclusión o negación al Programa GATE y deben dar su consentimiento por escrito a fin de que su hijo/a participe en el programa.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arent Informed Consent PPT for school u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Parent Informed Consent PPT for school use</Template>
  <TotalTime>317</TotalTime>
  <Words>1828</Words>
  <Application>Microsoft Macintosh PowerPoint</Application>
  <PresentationFormat>On-screen Show (4:3)</PresentationFormat>
  <Paragraphs>159</Paragraphs>
  <Slides>23</Slides>
  <Notes>7</Notes>
  <HiddenSlides>0</HiddenSlides>
  <MMClips>0</MMClips>
  <ScaleCrop>false</ScaleCrop>
  <HeadingPairs>
    <vt:vector size="4" baseType="variant">
      <vt:variant>
        <vt:lpstr>Design Template</vt:lpstr>
      </vt:variant>
      <vt:variant>
        <vt:i4>1</vt:i4>
      </vt:variant>
      <vt:variant>
        <vt:lpstr>Slide Titles</vt:lpstr>
      </vt:variant>
      <vt:variant>
        <vt:i4>23</vt:i4>
      </vt:variant>
    </vt:vector>
  </HeadingPairs>
  <TitlesOfParts>
    <vt:vector size="24" baseType="lpstr">
      <vt:lpstr>Parent Informed Consent PPT for school use</vt:lpstr>
      <vt:lpstr>SAUSD Gifted and Talented Education (GATE) Testing and Program Information for Parents Educación para dotados y talentosos (GATE) Información para padres sobre pruebas y programas</vt:lpstr>
      <vt:lpstr>Tonight’s Agenda/Agenda de hoy</vt:lpstr>
      <vt:lpstr>What is a Gifted Child?/¿Qué es un niño superdotado?</vt:lpstr>
      <vt:lpstr>Gifted Behaviors / Conducta de los dotados</vt:lpstr>
      <vt:lpstr>What is GATE?/¿Qué es GATE?</vt:lpstr>
      <vt:lpstr>Identification / Identificación</vt:lpstr>
      <vt:lpstr>Identification / Identificación (cont.)</vt:lpstr>
      <vt:lpstr>Identification / Identificación (cont.)</vt:lpstr>
      <vt:lpstr>Identification / Identificación (cont.)</vt:lpstr>
      <vt:lpstr>Referral and Placement Process</vt:lpstr>
      <vt:lpstr>Proceso de remisión y colocación</vt:lpstr>
      <vt:lpstr>The Naglieri Non-Verbal Ability Test (NNAT2)  Prueba no verbal de habilidad Naglieri (NNAT2)</vt:lpstr>
      <vt:lpstr>A Sample of the NNAT2 Test Muestra de la prueba NNAT2</vt:lpstr>
      <vt:lpstr>The Date of the NNAT2 Test La fecha de la prueba NNAT2</vt:lpstr>
      <vt:lpstr>Slide 15</vt:lpstr>
      <vt:lpstr>Slide 16</vt:lpstr>
      <vt:lpstr>What If My Child Qualifies? ¿Qué pasa si califica mi hijo/a?</vt:lpstr>
      <vt:lpstr>Program Design / Diseño del Programa</vt:lpstr>
      <vt:lpstr>Program Design / Diseño del Programa</vt:lpstr>
      <vt:lpstr>Program Design / Diseño del Programa</vt:lpstr>
      <vt:lpstr>Program Design / Diseño del Programa</vt:lpstr>
      <vt:lpstr>Questions?/Preguntas</vt:lpstr>
      <vt:lpstr>Contact/Comuníquese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SAUSD Gifted and Talented Education (GATE) Testing and Program Information for Parents Educación para dotados y talentosos (GATE) Información para padres sobre pruebas y programas</dc:title>
  <dc:creator>cesar.vargas</dc:creator>
  <cp:lastModifiedBy>Tamara Storms</cp:lastModifiedBy>
  <cp:revision>7</cp:revision>
  <dcterms:created xsi:type="dcterms:W3CDTF">2011-10-25T15:47:55Z</dcterms:created>
  <dcterms:modified xsi:type="dcterms:W3CDTF">2011-10-25T15:48:47Z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TC103814939990</vt:lpwstr>
  </property>
</Properties>
</file>